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7" r:id="rId2"/>
    <p:sldId id="586" r:id="rId3"/>
    <p:sldId id="644" r:id="rId4"/>
    <p:sldId id="821" r:id="rId5"/>
    <p:sldId id="273" r:id="rId6"/>
    <p:sldId id="671" r:id="rId7"/>
    <p:sldId id="674" r:id="rId8"/>
    <p:sldId id="611" r:id="rId9"/>
    <p:sldId id="667" r:id="rId10"/>
    <p:sldId id="670" r:id="rId11"/>
    <p:sldId id="803" r:id="rId12"/>
    <p:sldId id="804" r:id="rId13"/>
    <p:sldId id="807" r:id="rId14"/>
    <p:sldId id="682" r:id="rId15"/>
    <p:sldId id="684" r:id="rId16"/>
    <p:sldId id="681" r:id="rId17"/>
    <p:sldId id="705" r:id="rId18"/>
    <p:sldId id="695" r:id="rId19"/>
    <p:sldId id="795" r:id="rId20"/>
    <p:sldId id="817" r:id="rId21"/>
    <p:sldId id="675" r:id="rId22"/>
    <p:sldId id="676" r:id="rId23"/>
    <p:sldId id="822" r:id="rId24"/>
    <p:sldId id="823" r:id="rId25"/>
    <p:sldId id="678" r:id="rId26"/>
    <p:sldId id="818" r:id="rId27"/>
    <p:sldId id="819" r:id="rId28"/>
    <p:sldId id="820" r:id="rId29"/>
    <p:sldId id="663" r:id="rId30"/>
    <p:sldId id="669" r:id="rId31"/>
    <p:sldId id="679" r:id="rId32"/>
    <p:sldId id="680" r:id="rId33"/>
    <p:sldId id="643" r:id="rId34"/>
    <p:sldId id="598" r:id="rId35"/>
    <p:sldId id="601" r:id="rId36"/>
    <p:sldId id="603" r:id="rId37"/>
    <p:sldId id="596" r:id="rId38"/>
    <p:sldId id="605" r:id="rId39"/>
    <p:sldId id="621" r:id="rId40"/>
    <p:sldId id="632" r:id="rId41"/>
    <p:sldId id="618" r:id="rId42"/>
    <p:sldId id="633" r:id="rId43"/>
    <p:sldId id="599" r:id="rId44"/>
    <p:sldId id="264" r:id="rId45"/>
    <p:sldId id="263" r:id="rId46"/>
    <p:sldId id="265" r:id="rId47"/>
    <p:sldId id="266" r:id="rId48"/>
    <p:sldId id="267" r:id="rId49"/>
    <p:sldId id="600" r:id="rId50"/>
    <p:sldId id="607" r:id="rId51"/>
    <p:sldId id="639" r:id="rId52"/>
    <p:sldId id="649" r:id="rId53"/>
    <p:sldId id="648" r:id="rId54"/>
    <p:sldId id="645" r:id="rId55"/>
    <p:sldId id="651" r:id="rId56"/>
    <p:sldId id="612" r:id="rId57"/>
    <p:sldId id="653" r:id="rId58"/>
    <p:sldId id="659" r:id="rId59"/>
    <p:sldId id="668" r:id="rId60"/>
    <p:sldId id="683" r:id="rId61"/>
    <p:sldId id="686" r:id="rId62"/>
    <p:sldId id="702" r:id="rId63"/>
    <p:sldId id="689" r:id="rId64"/>
    <p:sldId id="693" r:id="rId65"/>
    <p:sldId id="691" r:id="rId66"/>
    <p:sldId id="690" r:id="rId67"/>
    <p:sldId id="692" r:id="rId68"/>
    <p:sldId id="698" r:id="rId69"/>
    <p:sldId id="713" r:id="rId70"/>
    <p:sldId id="712" r:id="rId71"/>
    <p:sldId id="728" r:id="rId72"/>
    <p:sldId id="734" r:id="rId73"/>
    <p:sldId id="784" r:id="rId74"/>
    <p:sldId id="786" r:id="rId75"/>
    <p:sldId id="785" r:id="rId76"/>
    <p:sldId id="787" r:id="rId77"/>
    <p:sldId id="788" r:id="rId78"/>
    <p:sldId id="789" r:id="rId79"/>
    <p:sldId id="790" r:id="rId80"/>
    <p:sldId id="791" r:id="rId81"/>
    <p:sldId id="792" r:id="rId82"/>
    <p:sldId id="794" r:id="rId83"/>
    <p:sldId id="793" r:id="rId84"/>
    <p:sldId id="797" r:id="rId85"/>
    <p:sldId id="798" r:id="rId86"/>
    <p:sldId id="799" r:id="rId87"/>
    <p:sldId id="800" r:id="rId88"/>
    <p:sldId id="801" r:id="rId89"/>
    <p:sldId id="802" r:id="rId90"/>
    <p:sldId id="809" r:id="rId91"/>
    <p:sldId id="810" r:id="rId92"/>
    <p:sldId id="814" r:id="rId93"/>
    <p:sldId id="815" r:id="rId94"/>
    <p:sldId id="816" r:id="rId95"/>
    <p:sldId id="673" r:id="rId96"/>
    <p:sldId id="654" r:id="rId97"/>
    <p:sldId id="661" r:id="rId98"/>
    <p:sldId id="660" r:id="rId99"/>
    <p:sldId id="662" r:id="rId100"/>
    <p:sldId id="66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3FF"/>
    <a:srgbClr val="FF0000"/>
    <a:srgbClr val="385D8A"/>
    <a:srgbClr val="8B4789"/>
    <a:srgbClr val="A020F0"/>
    <a:srgbClr val="4D4DFF"/>
    <a:srgbClr val="00CC00"/>
    <a:srgbClr val="FFFF80"/>
    <a:srgbClr val="F94C33"/>
    <a:srgbClr val="00C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 autoAdjust="0"/>
    <p:restoredTop sz="96692" autoAdjust="0"/>
  </p:normalViewPr>
  <p:slideViewPr>
    <p:cSldViewPr>
      <p:cViewPr varScale="1">
        <p:scale>
          <a:sx n="105" d="100"/>
          <a:sy n="105" d="100"/>
        </p:scale>
        <p:origin x="1266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250A8-80DF-D744-AA02-6603B067D0CF}" type="doc">
      <dgm:prSet loTypeId="urn:microsoft.com/office/officeart/2005/8/layout/hierarchy3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5850F5D-438C-B24C-A1D2-7FFE31458DAA}">
      <dgm:prSet custT="1"/>
      <dgm:spPr/>
      <dgm:t>
        <a:bodyPr/>
        <a:lstStyle/>
        <a:p>
          <a:r>
            <a:rPr lang="en-US" sz="1600" dirty="0"/>
            <a:t>Transcriptomic analysis, protein quantitation and gene splicing ratios</a:t>
          </a:r>
        </a:p>
      </dgm:t>
    </dgm:pt>
    <dgm:pt modelId="{70331775-5BBA-6140-AE8D-226750E60506}" type="parTrans" cxnId="{BAED0CA1-4CC8-EB48-B2F0-6B6CB5BBC4F2}">
      <dgm:prSet/>
      <dgm:spPr/>
      <dgm:t>
        <a:bodyPr/>
        <a:lstStyle/>
        <a:p>
          <a:endParaRPr lang="en-US"/>
        </a:p>
      </dgm:t>
    </dgm:pt>
    <dgm:pt modelId="{0F0CFFAC-AC52-E246-B909-BF3AE02F2A10}" type="sibTrans" cxnId="{BAED0CA1-4CC8-EB48-B2F0-6B6CB5BBC4F2}">
      <dgm:prSet/>
      <dgm:spPr/>
      <dgm:t>
        <a:bodyPr/>
        <a:lstStyle/>
        <a:p>
          <a:endParaRPr lang="en-US"/>
        </a:p>
      </dgm:t>
    </dgm:pt>
    <dgm:pt modelId="{B174536A-A3B1-E44E-B066-BF5A9FDE7AA7}">
      <dgm:prSet custT="1"/>
      <dgm:spPr/>
      <dgm:t>
        <a:bodyPr/>
        <a:lstStyle/>
        <a:p>
          <a:r>
            <a:rPr lang="en-US" sz="1300" dirty="0"/>
            <a:t>Patient fibroblasts </a:t>
          </a:r>
        </a:p>
        <a:p>
          <a:r>
            <a:rPr lang="en-US" sz="1300" dirty="0"/>
            <a:t>(literature </a:t>
          </a:r>
          <a:r>
            <a:rPr lang="en-US" sz="1300" dirty="0" err="1"/>
            <a:t>RNAseq</a:t>
          </a:r>
          <a:r>
            <a:rPr lang="en-US" sz="1300" dirty="0"/>
            <a:t> data)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B79811A0-E4CA-5A43-98D5-0BE8BC75D474}" type="parTrans" cxnId="{FE0F3589-4780-394A-AEFD-3ED7FCC5DDE4}">
      <dgm:prSet/>
      <dgm:spPr/>
      <dgm:t>
        <a:bodyPr/>
        <a:lstStyle/>
        <a:p>
          <a:endParaRPr lang="en-US"/>
        </a:p>
      </dgm:t>
    </dgm:pt>
    <dgm:pt modelId="{54B2F0BA-936E-A64D-8E01-EA14D06D8522}" type="sibTrans" cxnId="{FE0F3589-4780-394A-AEFD-3ED7FCC5DDE4}">
      <dgm:prSet/>
      <dgm:spPr/>
      <dgm:t>
        <a:bodyPr/>
        <a:lstStyle/>
        <a:p>
          <a:endParaRPr lang="en-US"/>
        </a:p>
      </dgm:t>
    </dgm:pt>
    <dgm:pt modelId="{6F458F2B-2BAE-074A-A5BB-A938C38542DA}">
      <dgm:prSet custT="1"/>
      <dgm:spPr/>
      <dgm:t>
        <a:bodyPr/>
        <a:lstStyle/>
        <a:p>
          <a:r>
            <a:rPr lang="en-US" sz="1300" dirty="0"/>
            <a:t>iPSC-MNs </a:t>
          </a:r>
        </a:p>
        <a:p>
          <a:r>
            <a:rPr lang="en-US" sz="1300" dirty="0"/>
            <a:t>(no literature </a:t>
          </a:r>
          <a:r>
            <a:rPr lang="en-US" sz="1300" dirty="0" err="1"/>
            <a:t>RNAseq</a:t>
          </a:r>
          <a:r>
            <a:rPr lang="en-US" sz="1300" dirty="0"/>
            <a:t> data)</a:t>
          </a:r>
        </a:p>
      </dgm:t>
    </dgm:pt>
    <dgm:pt modelId="{3EEE218A-4E77-4646-9C1F-EE44D3EEE0F4}" type="parTrans" cxnId="{AF817295-F9D8-5644-9F42-8B37E6D1DBC4}">
      <dgm:prSet/>
      <dgm:spPr/>
      <dgm:t>
        <a:bodyPr/>
        <a:lstStyle/>
        <a:p>
          <a:endParaRPr lang="en-US"/>
        </a:p>
      </dgm:t>
    </dgm:pt>
    <dgm:pt modelId="{F3CC7275-D2FD-7546-A85A-A72F570DFE6A}" type="sibTrans" cxnId="{AF817295-F9D8-5644-9F42-8B37E6D1DBC4}">
      <dgm:prSet/>
      <dgm:spPr/>
      <dgm:t>
        <a:bodyPr/>
        <a:lstStyle/>
        <a:p>
          <a:endParaRPr lang="en-US"/>
        </a:p>
      </dgm:t>
    </dgm:pt>
    <dgm:pt modelId="{89F2815E-3D2D-524D-8C81-CD6B9AED38D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300" dirty="0"/>
            <a:t>Brain, spinal cord &amp; muscle tissues</a:t>
          </a:r>
        </a:p>
        <a:p>
          <a:pPr>
            <a:buFont typeface="Arial" panose="020B0604020202020204" pitchFamily="34" charset="0"/>
            <a:buChar char="•"/>
          </a:pPr>
          <a:r>
            <a:rPr lang="en-US" sz="1300" dirty="0"/>
            <a:t>-Hung SMA mouse model</a:t>
          </a:r>
        </a:p>
        <a:p>
          <a:pPr>
            <a:buFont typeface="Arial" panose="020B0604020202020204" pitchFamily="34" charset="0"/>
            <a:buChar char="•"/>
          </a:pPr>
          <a:r>
            <a:rPr lang="en-US" sz="1300" dirty="0"/>
            <a:t>-</a:t>
          </a:r>
          <a:r>
            <a:rPr lang="en-US" sz="1300" dirty="0">
              <a:latin typeface="Symbol" pitchFamily="2" charset="2"/>
            </a:rPr>
            <a:t>D</a:t>
          </a:r>
          <a:r>
            <a:rPr lang="en-US" sz="1300" dirty="0"/>
            <a:t>7 mouse model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B9B98A7C-F0A7-9340-90E4-DE0517D161B7}" type="parTrans" cxnId="{F3CF09F9-8E57-D343-9002-6BB83AAD8BF4}">
      <dgm:prSet/>
      <dgm:spPr/>
      <dgm:t>
        <a:bodyPr/>
        <a:lstStyle/>
        <a:p>
          <a:endParaRPr lang="en-US"/>
        </a:p>
      </dgm:t>
    </dgm:pt>
    <dgm:pt modelId="{81F1C5CF-1E96-364D-A273-84017B8ACCE7}" type="sibTrans" cxnId="{F3CF09F9-8E57-D343-9002-6BB83AAD8BF4}">
      <dgm:prSet/>
      <dgm:spPr/>
      <dgm:t>
        <a:bodyPr/>
        <a:lstStyle/>
        <a:p>
          <a:endParaRPr lang="en-US"/>
        </a:p>
      </dgm:t>
    </dgm:pt>
    <dgm:pt modelId="{FE0C50F9-1E33-C547-924D-00A98CA02B09}">
      <dgm:prSet custT="1"/>
      <dgm:spPr/>
      <dgm:t>
        <a:bodyPr/>
        <a:lstStyle/>
        <a:p>
          <a:r>
            <a:rPr lang="en-US" sz="1600" dirty="0"/>
            <a:t>Efficacy testing using the </a:t>
          </a:r>
          <a:r>
            <a:rPr lang="en-US" sz="1600" dirty="0">
              <a:latin typeface="Symbol" pitchFamily="2" charset="2"/>
            </a:rPr>
            <a:t>D</a:t>
          </a:r>
          <a:r>
            <a:rPr lang="en-US" sz="1600" dirty="0"/>
            <a:t>7 mouse model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71389417-F8F2-5E4B-B766-8AF032A4D7EE}" type="parTrans" cxnId="{1AF6933B-390E-2346-9AA7-8C89E964DE63}">
      <dgm:prSet/>
      <dgm:spPr/>
      <dgm:t>
        <a:bodyPr/>
        <a:lstStyle/>
        <a:p>
          <a:endParaRPr lang="en-US"/>
        </a:p>
      </dgm:t>
    </dgm:pt>
    <dgm:pt modelId="{A44BCDC5-17B3-A641-BA51-5F150DC08E24}" type="sibTrans" cxnId="{1AF6933B-390E-2346-9AA7-8C89E964DE63}">
      <dgm:prSet/>
      <dgm:spPr/>
      <dgm:t>
        <a:bodyPr/>
        <a:lstStyle/>
        <a:p>
          <a:endParaRPr lang="en-US"/>
        </a:p>
      </dgm:t>
    </dgm:pt>
    <dgm:pt modelId="{67674D49-031A-DA4B-810C-A76BD025EC4A}">
      <dgm:prSet custT="1"/>
      <dgm:spPr/>
      <dgm:t>
        <a:bodyPr/>
        <a:lstStyle/>
        <a:p>
          <a:r>
            <a:rPr lang="en-US" sz="1300"/>
            <a:t>Survival</a:t>
          </a:r>
        </a:p>
      </dgm:t>
    </dgm:pt>
    <dgm:pt modelId="{CA1688FF-BA08-AC46-AC47-6286C1C6F098}" type="parTrans" cxnId="{1D23D877-9F6C-EB42-AA93-9ED71492478A}">
      <dgm:prSet/>
      <dgm:spPr/>
      <dgm:t>
        <a:bodyPr/>
        <a:lstStyle/>
        <a:p>
          <a:endParaRPr lang="en-US"/>
        </a:p>
      </dgm:t>
    </dgm:pt>
    <dgm:pt modelId="{390E5DC9-3986-EA4C-8480-ABF7B73B0E99}" type="sibTrans" cxnId="{1D23D877-9F6C-EB42-AA93-9ED71492478A}">
      <dgm:prSet/>
      <dgm:spPr/>
      <dgm:t>
        <a:bodyPr/>
        <a:lstStyle/>
        <a:p>
          <a:endParaRPr lang="en-US"/>
        </a:p>
      </dgm:t>
    </dgm:pt>
    <dgm:pt modelId="{6FB079A1-C527-6B41-95C0-7FCC278F17FD}">
      <dgm:prSet custT="1"/>
      <dgm:spPr/>
      <dgm:t>
        <a:bodyPr/>
        <a:lstStyle/>
        <a:p>
          <a:r>
            <a:rPr lang="en-US" sz="1300"/>
            <a:t>Weight gain</a:t>
          </a:r>
        </a:p>
      </dgm:t>
    </dgm:pt>
    <dgm:pt modelId="{0F90F944-F109-D94A-84F4-8E3B6FE432CB}" type="parTrans" cxnId="{418366DF-AFC2-004C-B759-1732B5C307C9}">
      <dgm:prSet/>
      <dgm:spPr/>
      <dgm:t>
        <a:bodyPr/>
        <a:lstStyle/>
        <a:p>
          <a:endParaRPr lang="en-US"/>
        </a:p>
      </dgm:t>
    </dgm:pt>
    <dgm:pt modelId="{17F5F02C-4022-6B49-A745-E4026DC620DA}" type="sibTrans" cxnId="{418366DF-AFC2-004C-B759-1732B5C307C9}">
      <dgm:prSet/>
      <dgm:spPr/>
      <dgm:t>
        <a:bodyPr/>
        <a:lstStyle/>
        <a:p>
          <a:endParaRPr lang="en-US"/>
        </a:p>
      </dgm:t>
    </dgm:pt>
    <dgm:pt modelId="{A71414DF-123E-3746-80F6-631456F06D7D}">
      <dgm:prSet custT="1"/>
      <dgm:spPr/>
      <dgm:t>
        <a:bodyPr/>
        <a:lstStyle/>
        <a:p>
          <a:r>
            <a:rPr lang="en-US" sz="1300" dirty="0"/>
            <a:t>Righting reflex </a:t>
          </a:r>
        </a:p>
      </dgm:t>
    </dgm:pt>
    <dgm:pt modelId="{EC970254-D63C-3447-8F15-32BAD32028EF}" type="parTrans" cxnId="{717A2F02-CC92-6A43-9CC2-EA5EE20F44E0}">
      <dgm:prSet/>
      <dgm:spPr/>
      <dgm:t>
        <a:bodyPr/>
        <a:lstStyle/>
        <a:p>
          <a:endParaRPr lang="en-US"/>
        </a:p>
      </dgm:t>
    </dgm:pt>
    <dgm:pt modelId="{2DB62D4F-502E-114D-96C5-0E7E34C2D190}" type="sibTrans" cxnId="{717A2F02-CC92-6A43-9CC2-EA5EE20F44E0}">
      <dgm:prSet/>
      <dgm:spPr/>
      <dgm:t>
        <a:bodyPr/>
        <a:lstStyle/>
        <a:p>
          <a:endParaRPr lang="en-US"/>
        </a:p>
      </dgm:t>
    </dgm:pt>
    <dgm:pt modelId="{26AF3C44-568A-F84A-83CD-7EEB0D8D392D}">
      <dgm:prSet custT="1"/>
      <dgm:spPr/>
      <dgm:t>
        <a:bodyPr/>
        <a:lstStyle/>
        <a:p>
          <a:r>
            <a:rPr lang="en-US" sz="1600" i="1" dirty="0"/>
            <a:t>In vitro </a:t>
          </a:r>
          <a:r>
            <a:rPr lang="en-US" sz="1600" dirty="0"/>
            <a:t>safety evaluation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E46596CA-2721-A94C-A709-469A13B66DBA}" type="parTrans" cxnId="{454B07C1-1F4A-0E4F-80B0-172063C08A35}">
      <dgm:prSet/>
      <dgm:spPr/>
      <dgm:t>
        <a:bodyPr/>
        <a:lstStyle/>
        <a:p>
          <a:endParaRPr lang="en-US"/>
        </a:p>
      </dgm:t>
    </dgm:pt>
    <dgm:pt modelId="{277BA282-A286-8344-8333-EDED1CF8F428}" type="sibTrans" cxnId="{454B07C1-1F4A-0E4F-80B0-172063C08A35}">
      <dgm:prSet/>
      <dgm:spPr/>
      <dgm:t>
        <a:bodyPr/>
        <a:lstStyle/>
        <a:p>
          <a:endParaRPr lang="en-US"/>
        </a:p>
      </dgm:t>
    </dgm:pt>
    <dgm:pt modelId="{9B63231C-FC6F-A54B-91C8-F708FF959CDF}">
      <dgm:prSet custT="1"/>
      <dgm:spPr/>
      <dgm:t>
        <a:bodyPr/>
        <a:lstStyle/>
        <a:p>
          <a:r>
            <a:rPr lang="en-US" sz="1300" dirty="0"/>
            <a:t>Splicing of FOXM1 and MADD genes (on-mechanism for splice modulators)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668CF189-CFEE-B947-9AF0-96988318A51E}" type="parTrans" cxnId="{955CDDF0-CFEF-C24C-A700-F642616846CD}">
      <dgm:prSet/>
      <dgm:spPr/>
      <dgm:t>
        <a:bodyPr/>
        <a:lstStyle/>
        <a:p>
          <a:endParaRPr lang="en-US"/>
        </a:p>
      </dgm:t>
    </dgm:pt>
    <dgm:pt modelId="{4E7E30BD-0F98-AF4A-88B5-812BB7F4A22B}" type="sibTrans" cxnId="{955CDDF0-CFEF-C24C-A700-F642616846CD}">
      <dgm:prSet/>
      <dgm:spPr/>
      <dgm:t>
        <a:bodyPr/>
        <a:lstStyle/>
        <a:p>
          <a:endParaRPr lang="en-US"/>
        </a:p>
      </dgm:t>
    </dgm:pt>
    <dgm:pt modelId="{37311535-39B7-374A-B71E-3DB7FBD2E399}">
      <dgm:prSet custT="1"/>
      <dgm:spPr/>
      <dgm:t>
        <a:bodyPr/>
        <a:lstStyle/>
        <a:p>
          <a:r>
            <a:rPr lang="en-US" sz="1300"/>
            <a:t>Melanin binding, although the connection to NHP retinal toxicity is only a hypothesis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27B5097A-B0A7-2847-87E1-FE035E5F7F20}" type="parTrans" cxnId="{437F2288-27A3-BA4A-A988-6C01C2BFAE50}">
      <dgm:prSet/>
      <dgm:spPr/>
      <dgm:t>
        <a:bodyPr/>
        <a:lstStyle/>
        <a:p>
          <a:endParaRPr lang="en-US"/>
        </a:p>
      </dgm:t>
    </dgm:pt>
    <dgm:pt modelId="{C402C38A-83E8-3A42-8C97-DF999B362C77}" type="sibTrans" cxnId="{437F2288-27A3-BA4A-A988-6C01C2BFAE50}">
      <dgm:prSet/>
      <dgm:spPr/>
      <dgm:t>
        <a:bodyPr/>
        <a:lstStyle/>
        <a:p>
          <a:endParaRPr lang="en-US"/>
        </a:p>
      </dgm:t>
    </dgm:pt>
    <dgm:pt modelId="{6BCD692F-FC90-5140-82AC-0D65BE038DD8}">
      <dgm:prSet custT="1"/>
      <dgm:spPr/>
      <dgm:t>
        <a:bodyPr/>
        <a:lstStyle/>
        <a:p>
          <a:r>
            <a:rPr lang="en-US" sz="1300" dirty="0"/>
            <a:t>Phototoxicity, micronuclei, </a:t>
          </a:r>
          <a:r>
            <a:rPr lang="en-US" sz="1300" dirty="0" err="1"/>
            <a:t>hERG</a:t>
          </a:r>
          <a:r>
            <a:rPr lang="en-US" sz="1300" dirty="0"/>
            <a:t>, </a:t>
          </a:r>
          <a:r>
            <a:rPr lang="en-US" sz="1300" dirty="0" err="1"/>
            <a:t>phospholipidosis</a:t>
          </a:r>
          <a:endParaRPr lang="en-US" sz="1300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DA4281D4-2399-7B45-A9B1-35727084D72A}" type="parTrans" cxnId="{9027373C-AF77-194D-A56B-54CA91500B63}">
      <dgm:prSet/>
      <dgm:spPr/>
      <dgm:t>
        <a:bodyPr/>
        <a:lstStyle/>
        <a:p>
          <a:endParaRPr lang="en-US"/>
        </a:p>
      </dgm:t>
    </dgm:pt>
    <dgm:pt modelId="{B7E5DC3E-76CE-034D-9098-53A861BDB83F}" type="sibTrans" cxnId="{9027373C-AF77-194D-A56B-54CA91500B63}">
      <dgm:prSet/>
      <dgm:spPr/>
      <dgm:t>
        <a:bodyPr/>
        <a:lstStyle/>
        <a:p>
          <a:endParaRPr lang="en-US"/>
        </a:p>
      </dgm:t>
    </dgm:pt>
    <dgm:pt modelId="{2FF98F65-A633-3442-92FA-E067DD3A051B}" type="pres">
      <dgm:prSet presAssocID="{985250A8-80DF-D744-AA02-6603B067D0C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774E5A-CA13-EE48-8916-6E9D7C52AC5B}" type="pres">
      <dgm:prSet presAssocID="{D5850F5D-438C-B24C-A1D2-7FFE31458DAA}" presName="root" presStyleCnt="0"/>
      <dgm:spPr/>
    </dgm:pt>
    <dgm:pt modelId="{C671FC3A-5BD6-D748-98CB-96899F946A47}" type="pres">
      <dgm:prSet presAssocID="{D5850F5D-438C-B24C-A1D2-7FFE31458DAA}" presName="rootComposite" presStyleCnt="0"/>
      <dgm:spPr/>
    </dgm:pt>
    <dgm:pt modelId="{E1285A0F-9389-A74D-A0D4-DFCEB189896C}" type="pres">
      <dgm:prSet presAssocID="{D5850F5D-438C-B24C-A1D2-7FFE31458DAA}" presName="rootText" presStyleLbl="node1" presStyleIdx="0" presStyleCnt="3" custScaleX="188106"/>
      <dgm:spPr/>
    </dgm:pt>
    <dgm:pt modelId="{2446C509-FED8-AA43-99AE-0D723D7FDFA6}" type="pres">
      <dgm:prSet presAssocID="{D5850F5D-438C-B24C-A1D2-7FFE31458DAA}" presName="rootConnector" presStyleLbl="node1" presStyleIdx="0" presStyleCnt="3"/>
      <dgm:spPr/>
    </dgm:pt>
    <dgm:pt modelId="{2FDF12D4-1346-4948-8975-88299E96BC80}" type="pres">
      <dgm:prSet presAssocID="{D5850F5D-438C-B24C-A1D2-7FFE31458DAA}" presName="childShape" presStyleCnt="0"/>
      <dgm:spPr/>
    </dgm:pt>
    <dgm:pt modelId="{0B811D76-D228-D04D-BBD7-DBFA73F24FE9}" type="pres">
      <dgm:prSet presAssocID="{B79811A0-E4CA-5A43-98D5-0BE8BC75D474}" presName="Name13" presStyleLbl="parChTrans1D2" presStyleIdx="0" presStyleCnt="9"/>
      <dgm:spPr/>
    </dgm:pt>
    <dgm:pt modelId="{846D502F-AEF4-F243-8CE0-E732A6FDB173}" type="pres">
      <dgm:prSet presAssocID="{B174536A-A3B1-E44E-B066-BF5A9FDE7AA7}" presName="childText" presStyleLbl="bgAcc1" presStyleIdx="0" presStyleCnt="9" custScaleX="188106" custLinFactNeighborY="0">
        <dgm:presLayoutVars>
          <dgm:bulletEnabled val="1"/>
        </dgm:presLayoutVars>
      </dgm:prSet>
      <dgm:spPr/>
    </dgm:pt>
    <dgm:pt modelId="{98905866-2415-3548-997D-F4AB2745CF6F}" type="pres">
      <dgm:prSet presAssocID="{3EEE218A-4E77-4646-9C1F-EE44D3EEE0F4}" presName="Name13" presStyleLbl="parChTrans1D2" presStyleIdx="1" presStyleCnt="9"/>
      <dgm:spPr/>
    </dgm:pt>
    <dgm:pt modelId="{CC9E168C-1C21-D44E-A926-FDE38F9913F0}" type="pres">
      <dgm:prSet presAssocID="{6F458F2B-2BAE-074A-A5BB-A938C38542DA}" presName="childText" presStyleLbl="bgAcc1" presStyleIdx="1" presStyleCnt="9" custScaleX="188106" custLinFactNeighborY="0">
        <dgm:presLayoutVars>
          <dgm:bulletEnabled val="1"/>
        </dgm:presLayoutVars>
      </dgm:prSet>
      <dgm:spPr/>
    </dgm:pt>
    <dgm:pt modelId="{2F8FC5E3-E358-744F-A87D-175FFED44BD1}" type="pres">
      <dgm:prSet presAssocID="{B9B98A7C-F0A7-9340-90E4-DE0517D161B7}" presName="Name13" presStyleLbl="parChTrans1D2" presStyleIdx="2" presStyleCnt="9"/>
      <dgm:spPr/>
    </dgm:pt>
    <dgm:pt modelId="{4087779F-598B-F140-BA42-96C92463E9BA}" type="pres">
      <dgm:prSet presAssocID="{89F2815E-3D2D-524D-8C81-CD6B9AED38D1}" presName="childText" presStyleLbl="bgAcc1" presStyleIdx="2" presStyleCnt="9" custScaleX="188106" custLinFactNeighborY="0">
        <dgm:presLayoutVars>
          <dgm:bulletEnabled val="1"/>
        </dgm:presLayoutVars>
      </dgm:prSet>
      <dgm:spPr/>
    </dgm:pt>
    <dgm:pt modelId="{C8FB30FC-A304-5B45-B863-4B38BE5F7E09}" type="pres">
      <dgm:prSet presAssocID="{FE0C50F9-1E33-C547-924D-00A98CA02B09}" presName="root" presStyleCnt="0"/>
      <dgm:spPr/>
    </dgm:pt>
    <dgm:pt modelId="{B55B62C4-17CD-384B-8FCC-78C977150F8F}" type="pres">
      <dgm:prSet presAssocID="{FE0C50F9-1E33-C547-924D-00A98CA02B09}" presName="rootComposite" presStyleCnt="0"/>
      <dgm:spPr/>
    </dgm:pt>
    <dgm:pt modelId="{3F0E83C0-8A35-344A-B433-4076B98CD528}" type="pres">
      <dgm:prSet presAssocID="{FE0C50F9-1E33-C547-924D-00A98CA02B09}" presName="rootText" presStyleLbl="node1" presStyleIdx="1" presStyleCnt="3" custScaleX="188106"/>
      <dgm:spPr/>
    </dgm:pt>
    <dgm:pt modelId="{E528AB99-CC5E-764D-88DF-737A15AE92B7}" type="pres">
      <dgm:prSet presAssocID="{FE0C50F9-1E33-C547-924D-00A98CA02B09}" presName="rootConnector" presStyleLbl="node1" presStyleIdx="1" presStyleCnt="3"/>
      <dgm:spPr/>
    </dgm:pt>
    <dgm:pt modelId="{5180D1A7-FF07-5545-9041-90C06DB94767}" type="pres">
      <dgm:prSet presAssocID="{FE0C50F9-1E33-C547-924D-00A98CA02B09}" presName="childShape" presStyleCnt="0"/>
      <dgm:spPr/>
    </dgm:pt>
    <dgm:pt modelId="{BBFAFD28-9876-5849-A867-9AA784B91CDB}" type="pres">
      <dgm:prSet presAssocID="{CA1688FF-BA08-AC46-AC47-6286C1C6F098}" presName="Name13" presStyleLbl="parChTrans1D2" presStyleIdx="3" presStyleCnt="9"/>
      <dgm:spPr/>
    </dgm:pt>
    <dgm:pt modelId="{2DA47D36-ED5F-E243-AD5C-76AA20175A0A}" type="pres">
      <dgm:prSet presAssocID="{67674D49-031A-DA4B-810C-A76BD025EC4A}" presName="childText" presStyleLbl="bgAcc1" presStyleIdx="3" presStyleCnt="9" custScaleX="188106" custLinFactNeighborY="0">
        <dgm:presLayoutVars>
          <dgm:bulletEnabled val="1"/>
        </dgm:presLayoutVars>
      </dgm:prSet>
      <dgm:spPr/>
    </dgm:pt>
    <dgm:pt modelId="{00A3E04F-701F-A54F-B3CC-071EBA635B2E}" type="pres">
      <dgm:prSet presAssocID="{0F90F944-F109-D94A-84F4-8E3B6FE432CB}" presName="Name13" presStyleLbl="parChTrans1D2" presStyleIdx="4" presStyleCnt="9"/>
      <dgm:spPr/>
    </dgm:pt>
    <dgm:pt modelId="{69A66595-DF65-7C4E-AA7C-EDEE979C6D9A}" type="pres">
      <dgm:prSet presAssocID="{6FB079A1-C527-6B41-95C0-7FCC278F17FD}" presName="childText" presStyleLbl="bgAcc1" presStyleIdx="4" presStyleCnt="9" custScaleX="188106" custLinFactNeighborY="0">
        <dgm:presLayoutVars>
          <dgm:bulletEnabled val="1"/>
        </dgm:presLayoutVars>
      </dgm:prSet>
      <dgm:spPr/>
    </dgm:pt>
    <dgm:pt modelId="{16D25A59-32C7-F149-B4C7-8848F2CE97A4}" type="pres">
      <dgm:prSet presAssocID="{EC970254-D63C-3447-8F15-32BAD32028EF}" presName="Name13" presStyleLbl="parChTrans1D2" presStyleIdx="5" presStyleCnt="9"/>
      <dgm:spPr/>
    </dgm:pt>
    <dgm:pt modelId="{338F791D-3980-994F-843E-9995E911F07C}" type="pres">
      <dgm:prSet presAssocID="{A71414DF-123E-3746-80F6-631456F06D7D}" presName="childText" presStyleLbl="bgAcc1" presStyleIdx="5" presStyleCnt="9" custScaleX="188106" custLinFactNeighborY="0">
        <dgm:presLayoutVars>
          <dgm:bulletEnabled val="1"/>
        </dgm:presLayoutVars>
      </dgm:prSet>
      <dgm:spPr/>
    </dgm:pt>
    <dgm:pt modelId="{732664F9-12D6-BC47-B8B9-80B81F09149C}" type="pres">
      <dgm:prSet presAssocID="{26AF3C44-568A-F84A-83CD-7EEB0D8D392D}" presName="root" presStyleCnt="0"/>
      <dgm:spPr/>
    </dgm:pt>
    <dgm:pt modelId="{A01F0F0C-0273-AB4C-B985-2EA99E444D64}" type="pres">
      <dgm:prSet presAssocID="{26AF3C44-568A-F84A-83CD-7EEB0D8D392D}" presName="rootComposite" presStyleCnt="0"/>
      <dgm:spPr/>
    </dgm:pt>
    <dgm:pt modelId="{64771BC6-848E-6445-B386-7B5C798EDC53}" type="pres">
      <dgm:prSet presAssocID="{26AF3C44-568A-F84A-83CD-7EEB0D8D392D}" presName="rootText" presStyleLbl="node1" presStyleIdx="2" presStyleCnt="3" custScaleX="188106"/>
      <dgm:spPr/>
    </dgm:pt>
    <dgm:pt modelId="{264C2D79-067B-4148-9F6A-99D418697BF2}" type="pres">
      <dgm:prSet presAssocID="{26AF3C44-568A-F84A-83CD-7EEB0D8D392D}" presName="rootConnector" presStyleLbl="node1" presStyleIdx="2" presStyleCnt="3"/>
      <dgm:spPr/>
    </dgm:pt>
    <dgm:pt modelId="{910351F3-2CF4-AB4C-9EE1-B9142AC75E95}" type="pres">
      <dgm:prSet presAssocID="{26AF3C44-568A-F84A-83CD-7EEB0D8D392D}" presName="childShape" presStyleCnt="0"/>
      <dgm:spPr/>
    </dgm:pt>
    <dgm:pt modelId="{AB21882B-6015-4047-9F84-EE78378A0E57}" type="pres">
      <dgm:prSet presAssocID="{668CF189-CFEE-B947-9AF0-96988318A51E}" presName="Name13" presStyleLbl="parChTrans1D2" presStyleIdx="6" presStyleCnt="9"/>
      <dgm:spPr/>
    </dgm:pt>
    <dgm:pt modelId="{92B03ABD-B563-8745-94AF-E75B9C4B9002}" type="pres">
      <dgm:prSet presAssocID="{9B63231C-FC6F-A54B-91C8-F708FF959CDF}" presName="childText" presStyleLbl="bgAcc1" presStyleIdx="6" presStyleCnt="9" custScaleX="188106" custLinFactNeighborY="0">
        <dgm:presLayoutVars>
          <dgm:bulletEnabled val="1"/>
        </dgm:presLayoutVars>
      </dgm:prSet>
      <dgm:spPr/>
    </dgm:pt>
    <dgm:pt modelId="{31E1930E-8337-6845-B363-DF3B9F41B06C}" type="pres">
      <dgm:prSet presAssocID="{27B5097A-B0A7-2847-87E1-FE035E5F7F20}" presName="Name13" presStyleLbl="parChTrans1D2" presStyleIdx="7" presStyleCnt="9"/>
      <dgm:spPr/>
    </dgm:pt>
    <dgm:pt modelId="{56B17DD2-FB16-0D41-BDC9-66FA8AC4842D}" type="pres">
      <dgm:prSet presAssocID="{37311535-39B7-374A-B71E-3DB7FBD2E399}" presName="childText" presStyleLbl="bgAcc1" presStyleIdx="7" presStyleCnt="9" custScaleX="188106" custLinFactNeighborY="0">
        <dgm:presLayoutVars>
          <dgm:bulletEnabled val="1"/>
        </dgm:presLayoutVars>
      </dgm:prSet>
      <dgm:spPr/>
    </dgm:pt>
    <dgm:pt modelId="{5CC55530-7F66-0543-BC4E-5F45689A31E0}" type="pres">
      <dgm:prSet presAssocID="{DA4281D4-2399-7B45-A9B1-35727084D72A}" presName="Name13" presStyleLbl="parChTrans1D2" presStyleIdx="8" presStyleCnt="9"/>
      <dgm:spPr/>
    </dgm:pt>
    <dgm:pt modelId="{8C0565E9-D437-474A-9167-E2AF24B5E131}" type="pres">
      <dgm:prSet presAssocID="{6BCD692F-FC90-5140-82AC-0D65BE038DD8}" presName="childText" presStyleLbl="bgAcc1" presStyleIdx="8" presStyleCnt="9" custScaleX="188106" custLinFactNeighborY="0">
        <dgm:presLayoutVars>
          <dgm:bulletEnabled val="1"/>
        </dgm:presLayoutVars>
      </dgm:prSet>
      <dgm:spPr/>
    </dgm:pt>
  </dgm:ptLst>
  <dgm:cxnLst>
    <dgm:cxn modelId="{717A2F02-CC92-6A43-9CC2-EA5EE20F44E0}" srcId="{FE0C50F9-1E33-C547-924D-00A98CA02B09}" destId="{A71414DF-123E-3746-80F6-631456F06D7D}" srcOrd="2" destOrd="0" parTransId="{EC970254-D63C-3447-8F15-32BAD32028EF}" sibTransId="{2DB62D4F-502E-114D-96C5-0E7E34C2D190}"/>
    <dgm:cxn modelId="{FC6CA307-5DDC-2C43-BF4E-8FFC96B1D698}" type="presOf" srcId="{67674D49-031A-DA4B-810C-A76BD025EC4A}" destId="{2DA47D36-ED5F-E243-AD5C-76AA20175A0A}" srcOrd="0" destOrd="0" presId="urn:microsoft.com/office/officeart/2005/8/layout/hierarchy3"/>
    <dgm:cxn modelId="{2AA06734-5CA0-0749-B8EB-0FAD04A54B31}" type="presOf" srcId="{D5850F5D-438C-B24C-A1D2-7FFE31458DAA}" destId="{2446C509-FED8-AA43-99AE-0D723D7FDFA6}" srcOrd="1" destOrd="0" presId="urn:microsoft.com/office/officeart/2005/8/layout/hierarchy3"/>
    <dgm:cxn modelId="{21106A36-A743-5A4D-985C-11F7A0955DE3}" type="presOf" srcId="{A71414DF-123E-3746-80F6-631456F06D7D}" destId="{338F791D-3980-994F-843E-9995E911F07C}" srcOrd="0" destOrd="0" presId="urn:microsoft.com/office/officeart/2005/8/layout/hierarchy3"/>
    <dgm:cxn modelId="{1AF6933B-390E-2346-9AA7-8C89E964DE63}" srcId="{985250A8-80DF-D744-AA02-6603B067D0CF}" destId="{FE0C50F9-1E33-C547-924D-00A98CA02B09}" srcOrd="1" destOrd="0" parTransId="{71389417-F8F2-5E4B-B766-8AF032A4D7EE}" sibTransId="{A44BCDC5-17B3-A641-BA51-5F150DC08E24}"/>
    <dgm:cxn modelId="{9027373C-AF77-194D-A56B-54CA91500B63}" srcId="{26AF3C44-568A-F84A-83CD-7EEB0D8D392D}" destId="{6BCD692F-FC90-5140-82AC-0D65BE038DD8}" srcOrd="2" destOrd="0" parTransId="{DA4281D4-2399-7B45-A9B1-35727084D72A}" sibTransId="{B7E5DC3E-76CE-034D-9098-53A861BDB83F}"/>
    <dgm:cxn modelId="{B4E16761-97A0-4944-9C60-2EC56570C795}" type="presOf" srcId="{89F2815E-3D2D-524D-8C81-CD6B9AED38D1}" destId="{4087779F-598B-F140-BA42-96C92463E9BA}" srcOrd="0" destOrd="0" presId="urn:microsoft.com/office/officeart/2005/8/layout/hierarchy3"/>
    <dgm:cxn modelId="{0B810164-1842-4645-A4DB-D2BF31847CF5}" type="presOf" srcId="{668CF189-CFEE-B947-9AF0-96988318A51E}" destId="{AB21882B-6015-4047-9F84-EE78378A0E57}" srcOrd="0" destOrd="0" presId="urn:microsoft.com/office/officeart/2005/8/layout/hierarchy3"/>
    <dgm:cxn modelId="{41F19065-814C-6A4B-BD14-7BCDDDFF0F9C}" type="presOf" srcId="{EC970254-D63C-3447-8F15-32BAD32028EF}" destId="{16D25A59-32C7-F149-B4C7-8848F2CE97A4}" srcOrd="0" destOrd="0" presId="urn:microsoft.com/office/officeart/2005/8/layout/hierarchy3"/>
    <dgm:cxn modelId="{8D4F8A48-D667-7B47-B42E-6882D333F9C4}" type="presOf" srcId="{37311535-39B7-374A-B71E-3DB7FBD2E399}" destId="{56B17DD2-FB16-0D41-BDC9-66FA8AC4842D}" srcOrd="0" destOrd="0" presId="urn:microsoft.com/office/officeart/2005/8/layout/hierarchy3"/>
    <dgm:cxn modelId="{24E59550-EEF1-5E41-85F0-1E39A11436F9}" type="presOf" srcId="{6BCD692F-FC90-5140-82AC-0D65BE038DD8}" destId="{8C0565E9-D437-474A-9167-E2AF24B5E131}" srcOrd="0" destOrd="0" presId="urn:microsoft.com/office/officeart/2005/8/layout/hierarchy3"/>
    <dgm:cxn modelId="{8039CC75-C0F2-B947-80AA-DE25E4034B5C}" type="presOf" srcId="{B9B98A7C-F0A7-9340-90E4-DE0517D161B7}" destId="{2F8FC5E3-E358-744F-A87D-175FFED44BD1}" srcOrd="0" destOrd="0" presId="urn:microsoft.com/office/officeart/2005/8/layout/hierarchy3"/>
    <dgm:cxn modelId="{1D23D877-9F6C-EB42-AA93-9ED71492478A}" srcId="{FE0C50F9-1E33-C547-924D-00A98CA02B09}" destId="{67674D49-031A-DA4B-810C-A76BD025EC4A}" srcOrd="0" destOrd="0" parTransId="{CA1688FF-BA08-AC46-AC47-6286C1C6F098}" sibTransId="{390E5DC9-3986-EA4C-8480-ABF7B73B0E99}"/>
    <dgm:cxn modelId="{7F1B3A58-9591-FC41-9574-C4554148B8A8}" type="presOf" srcId="{26AF3C44-568A-F84A-83CD-7EEB0D8D392D}" destId="{264C2D79-067B-4148-9F6A-99D418697BF2}" srcOrd="1" destOrd="0" presId="urn:microsoft.com/office/officeart/2005/8/layout/hierarchy3"/>
    <dgm:cxn modelId="{067E1A81-1AFA-8D45-A00C-6FFCAE3E041F}" type="presOf" srcId="{3EEE218A-4E77-4646-9C1F-EE44D3EEE0F4}" destId="{98905866-2415-3548-997D-F4AB2745CF6F}" srcOrd="0" destOrd="0" presId="urn:microsoft.com/office/officeart/2005/8/layout/hierarchy3"/>
    <dgm:cxn modelId="{437F2288-27A3-BA4A-A988-6C01C2BFAE50}" srcId="{26AF3C44-568A-F84A-83CD-7EEB0D8D392D}" destId="{37311535-39B7-374A-B71E-3DB7FBD2E399}" srcOrd="1" destOrd="0" parTransId="{27B5097A-B0A7-2847-87E1-FE035E5F7F20}" sibTransId="{C402C38A-83E8-3A42-8C97-DF999B362C77}"/>
    <dgm:cxn modelId="{FE0F3589-4780-394A-AEFD-3ED7FCC5DDE4}" srcId="{D5850F5D-438C-B24C-A1D2-7FFE31458DAA}" destId="{B174536A-A3B1-E44E-B066-BF5A9FDE7AA7}" srcOrd="0" destOrd="0" parTransId="{B79811A0-E4CA-5A43-98D5-0BE8BC75D474}" sibTransId="{54B2F0BA-936E-A64D-8E01-EA14D06D8522}"/>
    <dgm:cxn modelId="{AF817295-F9D8-5644-9F42-8B37E6D1DBC4}" srcId="{D5850F5D-438C-B24C-A1D2-7FFE31458DAA}" destId="{6F458F2B-2BAE-074A-A5BB-A938C38542DA}" srcOrd="1" destOrd="0" parTransId="{3EEE218A-4E77-4646-9C1F-EE44D3EEE0F4}" sibTransId="{F3CC7275-D2FD-7546-A85A-A72F570DFE6A}"/>
    <dgm:cxn modelId="{BAED0CA1-4CC8-EB48-B2F0-6B6CB5BBC4F2}" srcId="{985250A8-80DF-D744-AA02-6603B067D0CF}" destId="{D5850F5D-438C-B24C-A1D2-7FFE31458DAA}" srcOrd="0" destOrd="0" parTransId="{70331775-5BBA-6140-AE8D-226750E60506}" sibTransId="{0F0CFFAC-AC52-E246-B909-BF3AE02F2A10}"/>
    <dgm:cxn modelId="{BC602FAC-1AA4-144E-88AE-B34166B93084}" type="presOf" srcId="{985250A8-80DF-D744-AA02-6603B067D0CF}" destId="{2FF98F65-A633-3442-92FA-E067DD3A051B}" srcOrd="0" destOrd="0" presId="urn:microsoft.com/office/officeart/2005/8/layout/hierarchy3"/>
    <dgm:cxn modelId="{AE1822AD-79DE-4F4E-9D1C-8D4DE0FA7D62}" type="presOf" srcId="{DA4281D4-2399-7B45-A9B1-35727084D72A}" destId="{5CC55530-7F66-0543-BC4E-5F45689A31E0}" srcOrd="0" destOrd="0" presId="urn:microsoft.com/office/officeart/2005/8/layout/hierarchy3"/>
    <dgm:cxn modelId="{36D992AD-C8E7-D241-B31B-FD2A08D80EFF}" type="presOf" srcId="{6FB079A1-C527-6B41-95C0-7FCC278F17FD}" destId="{69A66595-DF65-7C4E-AA7C-EDEE979C6D9A}" srcOrd="0" destOrd="0" presId="urn:microsoft.com/office/officeart/2005/8/layout/hierarchy3"/>
    <dgm:cxn modelId="{846893B2-6E9D-C441-AAEA-3DCBAC1A75FB}" type="presOf" srcId="{27B5097A-B0A7-2847-87E1-FE035E5F7F20}" destId="{31E1930E-8337-6845-B363-DF3B9F41B06C}" srcOrd="0" destOrd="0" presId="urn:microsoft.com/office/officeart/2005/8/layout/hierarchy3"/>
    <dgm:cxn modelId="{2E562FBA-FAF5-BD48-A0F4-24C3EBAD4E66}" type="presOf" srcId="{6F458F2B-2BAE-074A-A5BB-A938C38542DA}" destId="{CC9E168C-1C21-D44E-A926-FDE38F9913F0}" srcOrd="0" destOrd="0" presId="urn:microsoft.com/office/officeart/2005/8/layout/hierarchy3"/>
    <dgm:cxn modelId="{4A5CD0BA-8B1D-274E-B5FC-C8B613958047}" type="presOf" srcId="{CA1688FF-BA08-AC46-AC47-6286C1C6F098}" destId="{BBFAFD28-9876-5849-A867-9AA784B91CDB}" srcOrd="0" destOrd="0" presId="urn:microsoft.com/office/officeart/2005/8/layout/hierarchy3"/>
    <dgm:cxn modelId="{454B07C1-1F4A-0E4F-80B0-172063C08A35}" srcId="{985250A8-80DF-D744-AA02-6603B067D0CF}" destId="{26AF3C44-568A-F84A-83CD-7EEB0D8D392D}" srcOrd="2" destOrd="0" parTransId="{E46596CA-2721-A94C-A709-469A13B66DBA}" sibTransId="{277BA282-A286-8344-8333-EDED1CF8F428}"/>
    <dgm:cxn modelId="{579B06CB-DAC3-B549-9E88-723644920229}" type="presOf" srcId="{D5850F5D-438C-B24C-A1D2-7FFE31458DAA}" destId="{E1285A0F-9389-A74D-A0D4-DFCEB189896C}" srcOrd="0" destOrd="0" presId="urn:microsoft.com/office/officeart/2005/8/layout/hierarchy3"/>
    <dgm:cxn modelId="{2A18CBD2-6B92-5C41-ABC1-37F42E379BF3}" type="presOf" srcId="{FE0C50F9-1E33-C547-924D-00A98CA02B09}" destId="{E528AB99-CC5E-764D-88DF-737A15AE92B7}" srcOrd="1" destOrd="0" presId="urn:microsoft.com/office/officeart/2005/8/layout/hierarchy3"/>
    <dgm:cxn modelId="{CEBA5FD9-475A-C647-870E-406013FC3BC0}" type="presOf" srcId="{9B63231C-FC6F-A54B-91C8-F708FF959CDF}" destId="{92B03ABD-B563-8745-94AF-E75B9C4B9002}" srcOrd="0" destOrd="0" presId="urn:microsoft.com/office/officeart/2005/8/layout/hierarchy3"/>
    <dgm:cxn modelId="{551A70DA-8B34-9240-98D5-5F29E0CF7E43}" type="presOf" srcId="{26AF3C44-568A-F84A-83CD-7EEB0D8D392D}" destId="{64771BC6-848E-6445-B386-7B5C798EDC53}" srcOrd="0" destOrd="0" presId="urn:microsoft.com/office/officeart/2005/8/layout/hierarchy3"/>
    <dgm:cxn modelId="{8CE880DC-C5B3-504D-9724-00004F884B39}" type="presOf" srcId="{B174536A-A3B1-E44E-B066-BF5A9FDE7AA7}" destId="{846D502F-AEF4-F243-8CE0-E732A6FDB173}" srcOrd="0" destOrd="0" presId="urn:microsoft.com/office/officeart/2005/8/layout/hierarchy3"/>
    <dgm:cxn modelId="{D1B30FDE-7FF8-0C40-B3D9-297C4E702A89}" type="presOf" srcId="{B79811A0-E4CA-5A43-98D5-0BE8BC75D474}" destId="{0B811D76-D228-D04D-BBD7-DBFA73F24FE9}" srcOrd="0" destOrd="0" presId="urn:microsoft.com/office/officeart/2005/8/layout/hierarchy3"/>
    <dgm:cxn modelId="{9DC107DF-CED6-A843-BCC9-B2078B5F86FC}" type="presOf" srcId="{FE0C50F9-1E33-C547-924D-00A98CA02B09}" destId="{3F0E83C0-8A35-344A-B433-4076B98CD528}" srcOrd="0" destOrd="0" presId="urn:microsoft.com/office/officeart/2005/8/layout/hierarchy3"/>
    <dgm:cxn modelId="{418366DF-AFC2-004C-B759-1732B5C307C9}" srcId="{FE0C50F9-1E33-C547-924D-00A98CA02B09}" destId="{6FB079A1-C527-6B41-95C0-7FCC278F17FD}" srcOrd="1" destOrd="0" parTransId="{0F90F944-F109-D94A-84F4-8E3B6FE432CB}" sibTransId="{17F5F02C-4022-6B49-A745-E4026DC620DA}"/>
    <dgm:cxn modelId="{707979DF-7A05-AB42-9D56-C85513DF7161}" type="presOf" srcId="{0F90F944-F109-D94A-84F4-8E3B6FE432CB}" destId="{00A3E04F-701F-A54F-B3CC-071EBA635B2E}" srcOrd="0" destOrd="0" presId="urn:microsoft.com/office/officeart/2005/8/layout/hierarchy3"/>
    <dgm:cxn modelId="{955CDDF0-CFEF-C24C-A700-F642616846CD}" srcId="{26AF3C44-568A-F84A-83CD-7EEB0D8D392D}" destId="{9B63231C-FC6F-A54B-91C8-F708FF959CDF}" srcOrd="0" destOrd="0" parTransId="{668CF189-CFEE-B947-9AF0-96988318A51E}" sibTransId="{4E7E30BD-0F98-AF4A-88B5-812BB7F4A22B}"/>
    <dgm:cxn modelId="{F3CF09F9-8E57-D343-9002-6BB83AAD8BF4}" srcId="{D5850F5D-438C-B24C-A1D2-7FFE31458DAA}" destId="{89F2815E-3D2D-524D-8C81-CD6B9AED38D1}" srcOrd="2" destOrd="0" parTransId="{B9B98A7C-F0A7-9340-90E4-DE0517D161B7}" sibTransId="{81F1C5CF-1E96-364D-A273-84017B8ACCE7}"/>
    <dgm:cxn modelId="{C5D9F427-EE37-2049-B6E0-1ED29B28A8CE}" type="presParOf" srcId="{2FF98F65-A633-3442-92FA-E067DD3A051B}" destId="{88774E5A-CA13-EE48-8916-6E9D7C52AC5B}" srcOrd="0" destOrd="0" presId="urn:microsoft.com/office/officeart/2005/8/layout/hierarchy3"/>
    <dgm:cxn modelId="{54527A49-7BDE-6440-A3BF-77BE3B724A0E}" type="presParOf" srcId="{88774E5A-CA13-EE48-8916-6E9D7C52AC5B}" destId="{C671FC3A-5BD6-D748-98CB-96899F946A47}" srcOrd="0" destOrd="0" presId="urn:microsoft.com/office/officeart/2005/8/layout/hierarchy3"/>
    <dgm:cxn modelId="{9B05DE5D-F8AC-0949-88AD-69F80A34BE35}" type="presParOf" srcId="{C671FC3A-5BD6-D748-98CB-96899F946A47}" destId="{E1285A0F-9389-A74D-A0D4-DFCEB189896C}" srcOrd="0" destOrd="0" presId="urn:microsoft.com/office/officeart/2005/8/layout/hierarchy3"/>
    <dgm:cxn modelId="{FFA8C20E-6D4D-4849-811F-44E7DF20AE81}" type="presParOf" srcId="{C671FC3A-5BD6-D748-98CB-96899F946A47}" destId="{2446C509-FED8-AA43-99AE-0D723D7FDFA6}" srcOrd="1" destOrd="0" presId="urn:microsoft.com/office/officeart/2005/8/layout/hierarchy3"/>
    <dgm:cxn modelId="{37F428CC-E8E9-C241-BAA4-90208D948FE3}" type="presParOf" srcId="{88774E5A-CA13-EE48-8916-6E9D7C52AC5B}" destId="{2FDF12D4-1346-4948-8975-88299E96BC80}" srcOrd="1" destOrd="0" presId="urn:microsoft.com/office/officeart/2005/8/layout/hierarchy3"/>
    <dgm:cxn modelId="{40F27D8F-0E0C-D147-BFEC-F0A944590F92}" type="presParOf" srcId="{2FDF12D4-1346-4948-8975-88299E96BC80}" destId="{0B811D76-D228-D04D-BBD7-DBFA73F24FE9}" srcOrd="0" destOrd="0" presId="urn:microsoft.com/office/officeart/2005/8/layout/hierarchy3"/>
    <dgm:cxn modelId="{76436A78-6C64-9545-A379-CF5A61D2515C}" type="presParOf" srcId="{2FDF12D4-1346-4948-8975-88299E96BC80}" destId="{846D502F-AEF4-F243-8CE0-E732A6FDB173}" srcOrd="1" destOrd="0" presId="urn:microsoft.com/office/officeart/2005/8/layout/hierarchy3"/>
    <dgm:cxn modelId="{664297C9-7E56-5248-B8A7-4EFAF9F9682E}" type="presParOf" srcId="{2FDF12D4-1346-4948-8975-88299E96BC80}" destId="{98905866-2415-3548-997D-F4AB2745CF6F}" srcOrd="2" destOrd="0" presId="urn:microsoft.com/office/officeart/2005/8/layout/hierarchy3"/>
    <dgm:cxn modelId="{2DDF6995-95B2-BF4E-8BDD-E7F44A2F7D2E}" type="presParOf" srcId="{2FDF12D4-1346-4948-8975-88299E96BC80}" destId="{CC9E168C-1C21-D44E-A926-FDE38F9913F0}" srcOrd="3" destOrd="0" presId="urn:microsoft.com/office/officeart/2005/8/layout/hierarchy3"/>
    <dgm:cxn modelId="{FAB6B349-9ECD-6741-A212-8598C987EF45}" type="presParOf" srcId="{2FDF12D4-1346-4948-8975-88299E96BC80}" destId="{2F8FC5E3-E358-744F-A87D-175FFED44BD1}" srcOrd="4" destOrd="0" presId="urn:microsoft.com/office/officeart/2005/8/layout/hierarchy3"/>
    <dgm:cxn modelId="{E7CE753F-A7D2-9D46-8242-58E6038E0BA9}" type="presParOf" srcId="{2FDF12D4-1346-4948-8975-88299E96BC80}" destId="{4087779F-598B-F140-BA42-96C92463E9BA}" srcOrd="5" destOrd="0" presId="urn:microsoft.com/office/officeart/2005/8/layout/hierarchy3"/>
    <dgm:cxn modelId="{87AF3F0B-C320-0349-B6FF-EDCA41200F2A}" type="presParOf" srcId="{2FF98F65-A633-3442-92FA-E067DD3A051B}" destId="{C8FB30FC-A304-5B45-B863-4B38BE5F7E09}" srcOrd="1" destOrd="0" presId="urn:microsoft.com/office/officeart/2005/8/layout/hierarchy3"/>
    <dgm:cxn modelId="{57657E49-DBD8-3A49-81DA-F1BE5829CCB1}" type="presParOf" srcId="{C8FB30FC-A304-5B45-B863-4B38BE5F7E09}" destId="{B55B62C4-17CD-384B-8FCC-78C977150F8F}" srcOrd="0" destOrd="0" presId="urn:microsoft.com/office/officeart/2005/8/layout/hierarchy3"/>
    <dgm:cxn modelId="{16EF9E70-F7F9-134C-A6E1-710E92EE0591}" type="presParOf" srcId="{B55B62C4-17CD-384B-8FCC-78C977150F8F}" destId="{3F0E83C0-8A35-344A-B433-4076B98CD528}" srcOrd="0" destOrd="0" presId="urn:microsoft.com/office/officeart/2005/8/layout/hierarchy3"/>
    <dgm:cxn modelId="{973A282F-9EEC-F44D-AB5F-30A53F96C78A}" type="presParOf" srcId="{B55B62C4-17CD-384B-8FCC-78C977150F8F}" destId="{E528AB99-CC5E-764D-88DF-737A15AE92B7}" srcOrd="1" destOrd="0" presId="urn:microsoft.com/office/officeart/2005/8/layout/hierarchy3"/>
    <dgm:cxn modelId="{0A36FAEA-5F58-3240-B14F-DEA2AF4DBBAC}" type="presParOf" srcId="{C8FB30FC-A304-5B45-B863-4B38BE5F7E09}" destId="{5180D1A7-FF07-5545-9041-90C06DB94767}" srcOrd="1" destOrd="0" presId="urn:microsoft.com/office/officeart/2005/8/layout/hierarchy3"/>
    <dgm:cxn modelId="{EB238F3F-4736-E64A-80CA-EFF48227B450}" type="presParOf" srcId="{5180D1A7-FF07-5545-9041-90C06DB94767}" destId="{BBFAFD28-9876-5849-A867-9AA784B91CDB}" srcOrd="0" destOrd="0" presId="urn:microsoft.com/office/officeart/2005/8/layout/hierarchy3"/>
    <dgm:cxn modelId="{21A77D4C-5A74-1349-BA74-2F1D1E1029D9}" type="presParOf" srcId="{5180D1A7-FF07-5545-9041-90C06DB94767}" destId="{2DA47D36-ED5F-E243-AD5C-76AA20175A0A}" srcOrd="1" destOrd="0" presId="urn:microsoft.com/office/officeart/2005/8/layout/hierarchy3"/>
    <dgm:cxn modelId="{6EE66492-D99E-344D-A5D8-B05839395E39}" type="presParOf" srcId="{5180D1A7-FF07-5545-9041-90C06DB94767}" destId="{00A3E04F-701F-A54F-B3CC-071EBA635B2E}" srcOrd="2" destOrd="0" presId="urn:microsoft.com/office/officeart/2005/8/layout/hierarchy3"/>
    <dgm:cxn modelId="{D0739FBE-3AF2-7444-8BFF-97F97ECA7988}" type="presParOf" srcId="{5180D1A7-FF07-5545-9041-90C06DB94767}" destId="{69A66595-DF65-7C4E-AA7C-EDEE979C6D9A}" srcOrd="3" destOrd="0" presId="urn:microsoft.com/office/officeart/2005/8/layout/hierarchy3"/>
    <dgm:cxn modelId="{9CFF1693-DFEB-4F4B-AA47-C04158E29DDB}" type="presParOf" srcId="{5180D1A7-FF07-5545-9041-90C06DB94767}" destId="{16D25A59-32C7-F149-B4C7-8848F2CE97A4}" srcOrd="4" destOrd="0" presId="urn:microsoft.com/office/officeart/2005/8/layout/hierarchy3"/>
    <dgm:cxn modelId="{50CC823F-C71C-314C-92C5-4BC58278F4A1}" type="presParOf" srcId="{5180D1A7-FF07-5545-9041-90C06DB94767}" destId="{338F791D-3980-994F-843E-9995E911F07C}" srcOrd="5" destOrd="0" presId="urn:microsoft.com/office/officeart/2005/8/layout/hierarchy3"/>
    <dgm:cxn modelId="{339641BF-2953-A443-B141-4C14B15D3A58}" type="presParOf" srcId="{2FF98F65-A633-3442-92FA-E067DD3A051B}" destId="{732664F9-12D6-BC47-B8B9-80B81F09149C}" srcOrd="2" destOrd="0" presId="urn:microsoft.com/office/officeart/2005/8/layout/hierarchy3"/>
    <dgm:cxn modelId="{C5ED1FEE-A959-944E-813F-74153BC3CB08}" type="presParOf" srcId="{732664F9-12D6-BC47-B8B9-80B81F09149C}" destId="{A01F0F0C-0273-AB4C-B985-2EA99E444D64}" srcOrd="0" destOrd="0" presId="urn:microsoft.com/office/officeart/2005/8/layout/hierarchy3"/>
    <dgm:cxn modelId="{189478E2-6A59-DB4C-9E3F-13F9AB03AF93}" type="presParOf" srcId="{A01F0F0C-0273-AB4C-B985-2EA99E444D64}" destId="{64771BC6-848E-6445-B386-7B5C798EDC53}" srcOrd="0" destOrd="0" presId="urn:microsoft.com/office/officeart/2005/8/layout/hierarchy3"/>
    <dgm:cxn modelId="{AD479911-4701-3B48-948D-A72E72BFD056}" type="presParOf" srcId="{A01F0F0C-0273-AB4C-B985-2EA99E444D64}" destId="{264C2D79-067B-4148-9F6A-99D418697BF2}" srcOrd="1" destOrd="0" presId="urn:microsoft.com/office/officeart/2005/8/layout/hierarchy3"/>
    <dgm:cxn modelId="{660FAD65-7954-C545-9BD6-2F3F2BD82C13}" type="presParOf" srcId="{732664F9-12D6-BC47-B8B9-80B81F09149C}" destId="{910351F3-2CF4-AB4C-9EE1-B9142AC75E95}" srcOrd="1" destOrd="0" presId="urn:microsoft.com/office/officeart/2005/8/layout/hierarchy3"/>
    <dgm:cxn modelId="{BEF41F22-2EAC-C843-BBBF-E60A8072D85E}" type="presParOf" srcId="{910351F3-2CF4-AB4C-9EE1-B9142AC75E95}" destId="{AB21882B-6015-4047-9F84-EE78378A0E57}" srcOrd="0" destOrd="0" presId="urn:microsoft.com/office/officeart/2005/8/layout/hierarchy3"/>
    <dgm:cxn modelId="{653ED2E1-7635-3C47-92F2-123826B064E7}" type="presParOf" srcId="{910351F3-2CF4-AB4C-9EE1-B9142AC75E95}" destId="{92B03ABD-B563-8745-94AF-E75B9C4B9002}" srcOrd="1" destOrd="0" presId="urn:microsoft.com/office/officeart/2005/8/layout/hierarchy3"/>
    <dgm:cxn modelId="{FE1B7899-1C13-0444-921C-A17EFE0E76F0}" type="presParOf" srcId="{910351F3-2CF4-AB4C-9EE1-B9142AC75E95}" destId="{31E1930E-8337-6845-B363-DF3B9F41B06C}" srcOrd="2" destOrd="0" presId="urn:microsoft.com/office/officeart/2005/8/layout/hierarchy3"/>
    <dgm:cxn modelId="{10C8411B-55B6-F04C-B11B-5E5FBAE0C1E7}" type="presParOf" srcId="{910351F3-2CF4-AB4C-9EE1-B9142AC75E95}" destId="{56B17DD2-FB16-0D41-BDC9-66FA8AC4842D}" srcOrd="3" destOrd="0" presId="urn:microsoft.com/office/officeart/2005/8/layout/hierarchy3"/>
    <dgm:cxn modelId="{03135A77-CD85-8743-AB0E-B8AA2E85372C}" type="presParOf" srcId="{910351F3-2CF4-AB4C-9EE1-B9142AC75E95}" destId="{5CC55530-7F66-0543-BC4E-5F45689A31E0}" srcOrd="4" destOrd="0" presId="urn:microsoft.com/office/officeart/2005/8/layout/hierarchy3"/>
    <dgm:cxn modelId="{AFB05A4C-2915-AC49-A5B0-0134A985AF5B}" type="presParOf" srcId="{910351F3-2CF4-AB4C-9EE1-B9142AC75E95}" destId="{8C0565E9-D437-474A-9167-E2AF24B5E131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85A0F-9389-A74D-A0D4-DFCEB189896C}">
      <dsp:nvSpPr>
        <dsp:cNvPr id="0" name=""/>
        <dsp:cNvSpPr/>
      </dsp:nvSpPr>
      <dsp:spPr>
        <a:xfrm>
          <a:off x="6349" y="463157"/>
          <a:ext cx="3427028" cy="9109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Transcriptomic analysis, protein quantitation and gene splicing ratios</a:t>
          </a:r>
        </a:p>
      </dsp:txBody>
      <dsp:txXfrm>
        <a:off x="33029" y="489837"/>
        <a:ext cx="3373668" cy="857570"/>
      </dsp:txXfrm>
    </dsp:sp>
    <dsp:sp modelId="{0B811D76-D228-D04D-BBD7-DBFA73F24FE9}">
      <dsp:nvSpPr>
        <dsp:cNvPr id="0" name=""/>
        <dsp:cNvSpPr/>
      </dsp:nvSpPr>
      <dsp:spPr>
        <a:xfrm>
          <a:off x="349052" y="1374087"/>
          <a:ext cx="342702" cy="683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197"/>
              </a:lnTo>
              <a:lnTo>
                <a:pt x="342702" y="68319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D502F-AEF4-F243-8CE0-E732A6FDB173}">
      <dsp:nvSpPr>
        <dsp:cNvPr id="0" name=""/>
        <dsp:cNvSpPr/>
      </dsp:nvSpPr>
      <dsp:spPr>
        <a:xfrm>
          <a:off x="691754" y="1601820"/>
          <a:ext cx="2741622" cy="9109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Patient fibroblasts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(literature </a:t>
          </a:r>
          <a:r>
            <a:rPr lang="en-US" sz="1300" kern="1200" dirty="0" err="1"/>
            <a:t>RNAseq</a:t>
          </a:r>
          <a:r>
            <a:rPr lang="en-US" sz="1300" kern="1200" dirty="0"/>
            <a:t> data)</a:t>
          </a:r>
        </a:p>
      </dsp:txBody>
      <dsp:txXfrm>
        <a:off x="718434" y="1628500"/>
        <a:ext cx="2688262" cy="857570"/>
      </dsp:txXfrm>
    </dsp:sp>
    <dsp:sp modelId="{98905866-2415-3548-997D-F4AB2745CF6F}">
      <dsp:nvSpPr>
        <dsp:cNvPr id="0" name=""/>
        <dsp:cNvSpPr/>
      </dsp:nvSpPr>
      <dsp:spPr>
        <a:xfrm>
          <a:off x="349052" y="1374087"/>
          <a:ext cx="342702" cy="1821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1860"/>
              </a:lnTo>
              <a:lnTo>
                <a:pt x="342702" y="182186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9E168C-1C21-D44E-A926-FDE38F9913F0}">
      <dsp:nvSpPr>
        <dsp:cNvPr id="0" name=""/>
        <dsp:cNvSpPr/>
      </dsp:nvSpPr>
      <dsp:spPr>
        <a:xfrm>
          <a:off x="691754" y="2740482"/>
          <a:ext cx="2741622" cy="9109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iPSC-MNs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(no literature </a:t>
          </a:r>
          <a:r>
            <a:rPr lang="en-US" sz="1300" kern="1200" dirty="0" err="1"/>
            <a:t>RNAseq</a:t>
          </a:r>
          <a:r>
            <a:rPr lang="en-US" sz="1300" kern="1200" dirty="0"/>
            <a:t> data)</a:t>
          </a:r>
        </a:p>
      </dsp:txBody>
      <dsp:txXfrm>
        <a:off x="718434" y="2767162"/>
        <a:ext cx="2688262" cy="857570"/>
      </dsp:txXfrm>
    </dsp:sp>
    <dsp:sp modelId="{2F8FC5E3-E358-744F-A87D-175FFED44BD1}">
      <dsp:nvSpPr>
        <dsp:cNvPr id="0" name=""/>
        <dsp:cNvSpPr/>
      </dsp:nvSpPr>
      <dsp:spPr>
        <a:xfrm>
          <a:off x="349052" y="1374087"/>
          <a:ext cx="342702" cy="2960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0522"/>
              </a:lnTo>
              <a:lnTo>
                <a:pt x="342702" y="296052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87779F-598B-F140-BA42-96C92463E9BA}">
      <dsp:nvSpPr>
        <dsp:cNvPr id="0" name=""/>
        <dsp:cNvSpPr/>
      </dsp:nvSpPr>
      <dsp:spPr>
        <a:xfrm>
          <a:off x="691754" y="3879145"/>
          <a:ext cx="2741622" cy="9109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/>
            <a:t>Brain, spinal cord &amp; muscle tissues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/>
            <a:t>-Hung SMA mouse model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/>
            <a:t>-</a:t>
          </a:r>
          <a:r>
            <a:rPr lang="en-US" sz="1300" kern="1200" dirty="0">
              <a:latin typeface="Symbol" pitchFamily="2" charset="2"/>
            </a:rPr>
            <a:t>D</a:t>
          </a:r>
          <a:r>
            <a:rPr lang="en-US" sz="1300" kern="1200" dirty="0"/>
            <a:t>7 mouse model</a:t>
          </a:r>
        </a:p>
      </dsp:txBody>
      <dsp:txXfrm>
        <a:off x="718434" y="3905825"/>
        <a:ext cx="2688262" cy="857570"/>
      </dsp:txXfrm>
    </dsp:sp>
    <dsp:sp modelId="{3F0E83C0-8A35-344A-B433-4076B98CD528}">
      <dsp:nvSpPr>
        <dsp:cNvPr id="0" name=""/>
        <dsp:cNvSpPr/>
      </dsp:nvSpPr>
      <dsp:spPr>
        <a:xfrm>
          <a:off x="3888842" y="463157"/>
          <a:ext cx="3427028" cy="9109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Efficacy testing using the </a:t>
          </a:r>
          <a:r>
            <a:rPr lang="en-US" sz="1600" kern="1200" dirty="0">
              <a:latin typeface="Symbol" pitchFamily="2" charset="2"/>
            </a:rPr>
            <a:t>D</a:t>
          </a:r>
          <a:r>
            <a:rPr lang="en-US" sz="1600" kern="1200" dirty="0"/>
            <a:t>7 mouse model</a:t>
          </a:r>
        </a:p>
      </dsp:txBody>
      <dsp:txXfrm>
        <a:off x="3915522" y="489837"/>
        <a:ext cx="3373668" cy="857570"/>
      </dsp:txXfrm>
    </dsp:sp>
    <dsp:sp modelId="{BBFAFD28-9876-5849-A867-9AA784B91CDB}">
      <dsp:nvSpPr>
        <dsp:cNvPr id="0" name=""/>
        <dsp:cNvSpPr/>
      </dsp:nvSpPr>
      <dsp:spPr>
        <a:xfrm>
          <a:off x="4231545" y="1374087"/>
          <a:ext cx="342702" cy="683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197"/>
              </a:lnTo>
              <a:lnTo>
                <a:pt x="342702" y="68319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47D36-ED5F-E243-AD5C-76AA20175A0A}">
      <dsp:nvSpPr>
        <dsp:cNvPr id="0" name=""/>
        <dsp:cNvSpPr/>
      </dsp:nvSpPr>
      <dsp:spPr>
        <a:xfrm>
          <a:off x="4574248" y="1601820"/>
          <a:ext cx="2741622" cy="9109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Survival</a:t>
          </a:r>
        </a:p>
      </dsp:txBody>
      <dsp:txXfrm>
        <a:off x="4600928" y="1628500"/>
        <a:ext cx="2688262" cy="857570"/>
      </dsp:txXfrm>
    </dsp:sp>
    <dsp:sp modelId="{00A3E04F-701F-A54F-B3CC-071EBA635B2E}">
      <dsp:nvSpPr>
        <dsp:cNvPr id="0" name=""/>
        <dsp:cNvSpPr/>
      </dsp:nvSpPr>
      <dsp:spPr>
        <a:xfrm>
          <a:off x="4231545" y="1374087"/>
          <a:ext cx="342702" cy="1821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1860"/>
              </a:lnTo>
              <a:lnTo>
                <a:pt x="342702" y="182186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A66595-DF65-7C4E-AA7C-EDEE979C6D9A}">
      <dsp:nvSpPr>
        <dsp:cNvPr id="0" name=""/>
        <dsp:cNvSpPr/>
      </dsp:nvSpPr>
      <dsp:spPr>
        <a:xfrm>
          <a:off x="4574248" y="2740482"/>
          <a:ext cx="2741622" cy="9109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Weight gain</a:t>
          </a:r>
        </a:p>
      </dsp:txBody>
      <dsp:txXfrm>
        <a:off x="4600928" y="2767162"/>
        <a:ext cx="2688262" cy="857570"/>
      </dsp:txXfrm>
    </dsp:sp>
    <dsp:sp modelId="{16D25A59-32C7-F149-B4C7-8848F2CE97A4}">
      <dsp:nvSpPr>
        <dsp:cNvPr id="0" name=""/>
        <dsp:cNvSpPr/>
      </dsp:nvSpPr>
      <dsp:spPr>
        <a:xfrm>
          <a:off x="4231545" y="1374087"/>
          <a:ext cx="342702" cy="2960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0522"/>
              </a:lnTo>
              <a:lnTo>
                <a:pt x="342702" y="296052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F791D-3980-994F-843E-9995E911F07C}">
      <dsp:nvSpPr>
        <dsp:cNvPr id="0" name=""/>
        <dsp:cNvSpPr/>
      </dsp:nvSpPr>
      <dsp:spPr>
        <a:xfrm>
          <a:off x="4574248" y="3879145"/>
          <a:ext cx="2741622" cy="9109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Righting reflex </a:t>
          </a:r>
        </a:p>
      </dsp:txBody>
      <dsp:txXfrm>
        <a:off x="4600928" y="3905825"/>
        <a:ext cx="2688262" cy="857570"/>
      </dsp:txXfrm>
    </dsp:sp>
    <dsp:sp modelId="{64771BC6-848E-6445-B386-7B5C798EDC53}">
      <dsp:nvSpPr>
        <dsp:cNvPr id="0" name=""/>
        <dsp:cNvSpPr/>
      </dsp:nvSpPr>
      <dsp:spPr>
        <a:xfrm>
          <a:off x="7771335" y="463157"/>
          <a:ext cx="3427028" cy="9109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In vitro </a:t>
          </a:r>
          <a:r>
            <a:rPr lang="en-US" sz="1600" kern="1200" dirty="0"/>
            <a:t>safety evaluation</a:t>
          </a:r>
        </a:p>
      </dsp:txBody>
      <dsp:txXfrm>
        <a:off x="7798015" y="489837"/>
        <a:ext cx="3373668" cy="857570"/>
      </dsp:txXfrm>
    </dsp:sp>
    <dsp:sp modelId="{AB21882B-6015-4047-9F84-EE78378A0E57}">
      <dsp:nvSpPr>
        <dsp:cNvPr id="0" name=""/>
        <dsp:cNvSpPr/>
      </dsp:nvSpPr>
      <dsp:spPr>
        <a:xfrm>
          <a:off x="8114038" y="1374087"/>
          <a:ext cx="342702" cy="6831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197"/>
              </a:lnTo>
              <a:lnTo>
                <a:pt x="342702" y="68319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B03ABD-B563-8745-94AF-E75B9C4B9002}">
      <dsp:nvSpPr>
        <dsp:cNvPr id="0" name=""/>
        <dsp:cNvSpPr/>
      </dsp:nvSpPr>
      <dsp:spPr>
        <a:xfrm>
          <a:off x="8456741" y="1601820"/>
          <a:ext cx="2741622" cy="9109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Splicing of FOXM1 and MADD genes (on-mechanism for splice modulators)</a:t>
          </a:r>
        </a:p>
      </dsp:txBody>
      <dsp:txXfrm>
        <a:off x="8483421" y="1628500"/>
        <a:ext cx="2688262" cy="857570"/>
      </dsp:txXfrm>
    </dsp:sp>
    <dsp:sp modelId="{31E1930E-8337-6845-B363-DF3B9F41B06C}">
      <dsp:nvSpPr>
        <dsp:cNvPr id="0" name=""/>
        <dsp:cNvSpPr/>
      </dsp:nvSpPr>
      <dsp:spPr>
        <a:xfrm>
          <a:off x="8114038" y="1374087"/>
          <a:ext cx="342702" cy="1821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1860"/>
              </a:lnTo>
              <a:lnTo>
                <a:pt x="342702" y="182186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B17DD2-FB16-0D41-BDC9-66FA8AC4842D}">
      <dsp:nvSpPr>
        <dsp:cNvPr id="0" name=""/>
        <dsp:cNvSpPr/>
      </dsp:nvSpPr>
      <dsp:spPr>
        <a:xfrm>
          <a:off x="8456741" y="2740482"/>
          <a:ext cx="2741622" cy="9109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Melanin binding, although the connection to NHP retinal toxicity is only a hypothesis</a:t>
          </a:r>
        </a:p>
      </dsp:txBody>
      <dsp:txXfrm>
        <a:off x="8483421" y="2767162"/>
        <a:ext cx="2688262" cy="857570"/>
      </dsp:txXfrm>
    </dsp:sp>
    <dsp:sp modelId="{5CC55530-7F66-0543-BC4E-5F45689A31E0}">
      <dsp:nvSpPr>
        <dsp:cNvPr id="0" name=""/>
        <dsp:cNvSpPr/>
      </dsp:nvSpPr>
      <dsp:spPr>
        <a:xfrm>
          <a:off x="8114038" y="1374087"/>
          <a:ext cx="342702" cy="2960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60522"/>
              </a:lnTo>
              <a:lnTo>
                <a:pt x="342702" y="2960522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0565E9-D437-474A-9167-E2AF24B5E131}">
      <dsp:nvSpPr>
        <dsp:cNvPr id="0" name=""/>
        <dsp:cNvSpPr/>
      </dsp:nvSpPr>
      <dsp:spPr>
        <a:xfrm>
          <a:off x="8456741" y="3879145"/>
          <a:ext cx="2741622" cy="9109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Phototoxicity, micronuclei, </a:t>
          </a:r>
          <a:r>
            <a:rPr lang="en-US" sz="1300" kern="1200" dirty="0" err="1"/>
            <a:t>hERG</a:t>
          </a:r>
          <a:r>
            <a:rPr lang="en-US" sz="1300" kern="1200" dirty="0"/>
            <a:t>, </a:t>
          </a:r>
          <a:r>
            <a:rPr lang="en-US" sz="1300" kern="1200" dirty="0" err="1"/>
            <a:t>phospholipidosis</a:t>
          </a:r>
          <a:endParaRPr lang="en-US" sz="1300" kern="1200" dirty="0"/>
        </a:p>
      </dsp:txBody>
      <dsp:txXfrm>
        <a:off x="8483421" y="3905825"/>
        <a:ext cx="2688262" cy="857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70C9C-A044-49FB-90AA-B36D95FCDD34}" type="datetimeFigureOut">
              <a:rPr lang="en-US" smtClean="0"/>
              <a:t>05/19/2021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C1AD8-A087-4F95-A08F-FF3CE8F5E1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9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Bcl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dir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: 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IlluminaData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HiSeq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/181130_D00606_0195_ACCW0TANXX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       Ref: hg19 without SMN1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           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gtf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: 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camhpc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/dept/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scicomp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/public/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splicing_work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/gencode.v28lift37.noSMN1_fixed.gtf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          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fasta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: 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camhpc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/dept/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scicomp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/public/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splicing_work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/hg19as_SMN1_masked.fa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BIO-1790727 is what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BioAssays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HTS group use as a positive control (lower tox than LMI070)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LMI070, BIO-1755497,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Branaplam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NVS-SM1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SMN-C2 is BIO-1932671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RG7916,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Risdiplam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free base version of the compound is BIO-1949634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RG7916 more soluble HCl salt is BIO-1949634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SMN-C3 – I do not know. (However, we have an analog (missing a methyl group) of SMN-C3 called BIO-1932673.)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Siva would be able to give you the BIO #s that I don’t have.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92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C:\Users\dhuh\Desktop\Project\SMA\TST11451_SMASM_iPSCMN\analysis_DEG\04.DEG_anal_overlapping_genes_fib_MN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22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C:\Users\dhuh\Desktop\Project\SMA\TST11451_SMASM_iPSCMN\analysis_motif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9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79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Alldose</a:t>
            </a:r>
            <a:r>
              <a:rPr lang="en-US" sz="1200" dirty="0">
                <a:solidFill>
                  <a:schemeClr val="bg1"/>
                </a:solidFill>
              </a:rPr>
              <a:t>, per compound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6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Alldose</a:t>
            </a:r>
            <a:r>
              <a:rPr lang="en-US" sz="1200" dirty="0">
                <a:solidFill>
                  <a:schemeClr val="bg1"/>
                </a:solidFill>
              </a:rPr>
              <a:t>, per compound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7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Alldose</a:t>
            </a:r>
            <a:r>
              <a:rPr lang="en-US" sz="1200" dirty="0">
                <a:solidFill>
                  <a:schemeClr val="bg1"/>
                </a:solidFill>
              </a:rPr>
              <a:t>, per compound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6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BIO-1790727 is what the </a:t>
            </a:r>
            <a:r>
              <a:rPr lang="en-US" dirty="0" err="1">
                <a:solidFill>
                  <a:schemeClr val="bg1"/>
                </a:solidFill>
              </a:rPr>
              <a:t>BioAssays</a:t>
            </a:r>
            <a:r>
              <a:rPr lang="en-US" dirty="0">
                <a:solidFill>
                  <a:schemeClr val="bg1"/>
                </a:solidFill>
              </a:rPr>
              <a:t> and HTS group use as a positive control (lower tox than LMI070)</a:t>
            </a:r>
          </a:p>
          <a:p>
            <a:r>
              <a:rPr lang="en-US" dirty="0">
                <a:solidFill>
                  <a:schemeClr val="bg1"/>
                </a:solidFill>
              </a:rPr>
              <a:t>LMI070, BIO-1755497, </a:t>
            </a:r>
            <a:r>
              <a:rPr lang="en-US" i="1" dirty="0" err="1">
                <a:solidFill>
                  <a:schemeClr val="bg1"/>
                </a:solidFill>
              </a:rPr>
              <a:t>Branaplam</a:t>
            </a:r>
            <a:r>
              <a:rPr lang="en-US" i="1" dirty="0">
                <a:solidFill>
                  <a:schemeClr val="bg1"/>
                </a:solidFill>
              </a:rPr>
              <a:t>, NVS-SM1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SMN-C2 is BIO-1932671 </a:t>
            </a:r>
          </a:p>
          <a:p>
            <a:r>
              <a:rPr lang="en-US" dirty="0">
                <a:solidFill>
                  <a:schemeClr val="bg1"/>
                </a:solidFill>
              </a:rPr>
              <a:t>RG7916,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Risdiplam</a:t>
            </a:r>
            <a:r>
              <a:rPr lang="en-US" i="1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free base version of the compound is BIO-1949634 </a:t>
            </a:r>
          </a:p>
          <a:p>
            <a:r>
              <a:rPr lang="en-US" dirty="0">
                <a:solidFill>
                  <a:schemeClr val="bg1"/>
                </a:solidFill>
              </a:rPr>
              <a:t>	RG7916 more soluble HCl salt is BIO-1949634</a:t>
            </a:r>
          </a:p>
          <a:p>
            <a:r>
              <a:rPr lang="en-US" dirty="0">
                <a:solidFill>
                  <a:schemeClr val="bg1"/>
                </a:solidFill>
              </a:rPr>
              <a:t> SMN-C3 – I do not know. (However, we have an analog (missing a methyl group) of SMN-C3 called BIO-1932673.)</a:t>
            </a:r>
          </a:p>
          <a:p>
            <a:r>
              <a:rPr lang="en-US" dirty="0">
                <a:solidFill>
                  <a:schemeClr val="bg1"/>
                </a:solidFill>
              </a:rPr>
              <a:t>Siva would be able to give you the BIO #s that I don’t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5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PC1: regress out.</a:t>
            </a:r>
          </a:p>
          <a:p>
            <a:r>
              <a:rPr lang="en-US" sz="1200" dirty="0">
                <a:solidFill>
                  <a:schemeClr val="bg1"/>
                </a:solidFill>
              </a:rPr>
              <a:t> -43.486253 -47.250285  -6.810535  -5.822279 -83.487053 -87.860717 138.379831 136.337290</a:t>
            </a:r>
          </a:p>
          <a:p>
            <a:r>
              <a:rPr lang="en-US" sz="1200" dirty="0">
                <a:solidFill>
                  <a:schemeClr val="bg1"/>
                </a:solidFill>
              </a:rPr>
              <a:t>PC2: disease-control</a:t>
            </a:r>
          </a:p>
          <a:p>
            <a:r>
              <a:rPr lang="en-US" sz="1200" dirty="0">
                <a:solidFill>
                  <a:schemeClr val="bg1"/>
                </a:solidFill>
              </a:rPr>
              <a:t> -2.776975    5.385721  -99.801455 -108.816170   60.273263   71.769431   36.160256   37.805929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61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C:\Users\dhuh\Desktop\Project\SMA\TST11451_SMASM_iPSCMN\analysis_DEG\03.DEG_anal\thr_LFC_1.0_FDR_0.05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03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65887">
              <a:defRPr/>
            </a:pPr>
            <a:fld id="{E1A920DB-DA39-B948-8A10-FF782037E64A}" type="slidenum">
              <a:rPr lang="en-US">
                <a:solidFill>
                  <a:prstClr val="black"/>
                </a:solidFill>
                <a:latin typeface="Calibri"/>
              </a:rPr>
              <a:pPr defTabSz="465887">
                <a:defRPr/>
              </a:pPr>
              <a:t>69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138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AE4D2E-A8B3-DE48-8895-53F4C69FA7A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21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AE4D2E-A8B3-DE48-8895-53F4C69FA7AB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0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AE4D2E-A8B3-DE48-8895-53F4C69FA7AB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04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AE4D2E-A8B3-DE48-8895-53F4C69FA7AB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80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AE4D2E-A8B3-DE48-8895-53F4C69FA7AB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69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AE4D2E-A8B3-DE48-8895-53F4C69FA7AB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88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AE4D2E-A8B3-DE48-8895-53F4C69FA7AB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53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AE4D2E-A8B3-DE48-8895-53F4C69FA7AB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88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AE4D2E-A8B3-DE48-8895-53F4C69FA7AB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4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AE4D2E-A8B3-DE48-8895-53F4C69FA7AB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9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C:\Users\dhuh\Desktop\Project\SMA\TST11451_SMASM_iPSCMN\analysis_compare_scRNA_seq</a:t>
            </a:r>
          </a:p>
          <a:p>
            <a:r>
              <a:rPr lang="en-US" dirty="0"/>
              <a:t>C:\Users\dhuh\Desktop\Project\SMA\TST11451_SMASM_iPSCMN\analysis_compare_scRNA_seq\01.iPSCMNre_goi_plot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72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Junc_coords</a:t>
            </a:r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: hg19, chr5:69366578-69372846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251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C:\Users\dhuh\Desktop\Project\SMA\TST11451_SMASM_iPSCMN\analysis_compare_scRNA_seq\01.iPSCMNre_goi_plot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835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C:\Users\dhuh\Desktop\Project\SMA\TST11451_SMASM_iPSCMN\analysis_motif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91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Rm: </a:t>
            </a:r>
            <a:r>
              <a:rPr lang="en-US" dirty="0" err="1">
                <a:solidFill>
                  <a:schemeClr val="bg1"/>
                </a:solidFill>
              </a:rPr>
              <a:t>upstreamES</a:t>
            </a:r>
            <a:r>
              <a:rPr lang="en-US" dirty="0">
                <a:solidFill>
                  <a:schemeClr val="bg1"/>
                </a:solidFill>
              </a:rPr>
              <a:t>: 69366467   </a:t>
            </a:r>
            <a:r>
              <a:rPr lang="en-US" dirty="0" err="1">
                <a:solidFill>
                  <a:schemeClr val="bg1"/>
                </a:solidFill>
              </a:rPr>
              <a:t>upstreamEE</a:t>
            </a:r>
            <a:r>
              <a:rPr lang="en-US" dirty="0">
                <a:solidFill>
                  <a:schemeClr val="bg1"/>
                </a:solidFill>
              </a:rPr>
              <a:t>: 69366578  </a:t>
            </a:r>
            <a:r>
              <a:rPr lang="en-US" dirty="0" err="1">
                <a:solidFill>
                  <a:schemeClr val="bg1"/>
                </a:solidFill>
              </a:rPr>
              <a:t>downstreamES</a:t>
            </a:r>
            <a:r>
              <a:rPr lang="en-US" dirty="0">
                <a:solidFill>
                  <a:schemeClr val="bg1"/>
                </a:solidFill>
              </a:rPr>
              <a:t>: 69372845 </a:t>
            </a:r>
            <a:r>
              <a:rPr lang="en-US" dirty="0" err="1">
                <a:solidFill>
                  <a:schemeClr val="bg1"/>
                </a:solidFill>
              </a:rPr>
              <a:t>downstreamEE</a:t>
            </a:r>
            <a:r>
              <a:rPr lang="en-US" dirty="0">
                <a:solidFill>
                  <a:schemeClr val="bg1"/>
                </a:solidFill>
              </a:rPr>
              <a:t>: 69372987  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lc</a:t>
            </a:r>
            <a:r>
              <a:rPr lang="en-US" dirty="0">
                <a:solidFill>
                  <a:schemeClr val="bg1"/>
                </a:solidFill>
              </a:rPr>
              <a:t> "chr5:69366578:69372846“</a:t>
            </a:r>
          </a:p>
          <a:p>
            <a:r>
              <a:rPr lang="en-US" dirty="0" err="1">
                <a:solidFill>
                  <a:schemeClr val="bg1"/>
                </a:solidFill>
              </a:rPr>
              <a:t>mj</a:t>
            </a:r>
            <a:r>
              <a:rPr lang="en-US" dirty="0">
                <a:solidFill>
                  <a:schemeClr val="bg1"/>
                </a:solidFill>
              </a:rPr>
              <a:t>: "69366578-69372846"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16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C:\Users\dhuh\Desktop\Project\SMA\GSE108094_iPSC_MN_SMA_vs_ctrl\analysis_02_combined_DSG\res.02.compare_plot_DSG_abThr/DSG_cellline_dose_peralg_GSE108094_lowerthr.txt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TEX21P: </a:t>
            </a:r>
            <a:r>
              <a:rPr lang="en-US" sz="1200" dirty="0" err="1">
                <a:solidFill>
                  <a:schemeClr val="bg1"/>
                </a:solidFill>
              </a:rPr>
              <a:t>minFDR</a:t>
            </a:r>
            <a:r>
              <a:rPr lang="en-US" sz="1200" dirty="0">
                <a:solidFill>
                  <a:schemeClr val="bg1"/>
                </a:solidFill>
              </a:rPr>
              <a:t>=0.20, Not significant.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0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92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C:\Users\dhuh\Desktop\Project\SMA\TST11451_SMASM_iPSCMN\analysis\analysis_02_combined_DSG\res.02.compare_plot_DSG_abThr\DSG_per_cellline_per_dose</a:t>
            </a:r>
          </a:p>
          <a:p>
            <a:r>
              <a:rPr lang="en-US" dirty="0"/>
              <a:t>C:\Users\dhuh\Desktop\Project\SMA\TST11451_SMASM_iPSCMN\analysis\analysis_02_combined_DSG\res.02.compare_plot_DSG_abThr\DSGoverlap_genes_per_dose.txt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TEX21P: </a:t>
            </a:r>
            <a:r>
              <a:rPr lang="en-US" dirty="0" err="1">
                <a:solidFill>
                  <a:schemeClr val="bg1"/>
                </a:solidFill>
              </a:rPr>
              <a:t>minFDR</a:t>
            </a:r>
            <a:r>
              <a:rPr lang="en-US" dirty="0">
                <a:solidFill>
                  <a:schemeClr val="bg1"/>
                </a:solidFill>
              </a:rPr>
              <a:t>=0.51, Not significant anywhere</a:t>
            </a:r>
          </a:p>
          <a:p>
            <a:r>
              <a:rPr lang="en-US" dirty="0">
                <a:solidFill>
                  <a:schemeClr val="bg1"/>
                </a:solidFill>
              </a:rPr>
              <a:t>Average expression: </a:t>
            </a:r>
          </a:p>
          <a:p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dirty="0" err="1">
                <a:solidFill>
                  <a:schemeClr val="bg1"/>
                </a:solidFill>
              </a:rPr>
              <a:t>iPSCMN</a:t>
            </a:r>
            <a:r>
              <a:rPr lang="en-US" dirty="0">
                <a:solidFill>
                  <a:schemeClr val="bg1"/>
                </a:solidFill>
              </a:rPr>
              <a:t> : 1.77</a:t>
            </a:r>
          </a:p>
          <a:p>
            <a:r>
              <a:rPr lang="en-US" dirty="0">
                <a:solidFill>
                  <a:schemeClr val="bg1"/>
                </a:solidFill>
              </a:rPr>
              <a:t>       fibroblast: 1.85</a:t>
            </a:r>
          </a:p>
          <a:p>
            <a:r>
              <a:rPr lang="en-US" dirty="0">
                <a:solidFill>
                  <a:schemeClr val="bg1"/>
                </a:solidFill>
              </a:rPr>
              <a:t>       </a:t>
            </a:r>
            <a:r>
              <a:rPr lang="en-US" dirty="0" err="1">
                <a:solidFill>
                  <a:schemeClr val="bg1"/>
                </a:solidFill>
              </a:rPr>
              <a:t>iPSCMNSMA</a:t>
            </a:r>
            <a:r>
              <a:rPr lang="en-US" dirty="0">
                <a:solidFill>
                  <a:schemeClr val="bg1"/>
                </a:solidFill>
              </a:rPr>
              <a:t>: 0.26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40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FOXM1 </a:t>
            </a:r>
            <a:r>
              <a:rPr lang="en-US" dirty="0" err="1"/>
              <a:t>res_comb</a:t>
            </a:r>
            <a:r>
              <a:rPr lang="en-US" dirty="0"/>
              <a:t>_*</a:t>
            </a:r>
            <a:r>
              <a:rPr lang="en-US" dirty="0" err="1"/>
              <a:t>nM</a:t>
            </a:r>
            <a:r>
              <a:rPr lang="en-US" dirty="0"/>
              <a:t>_*/master_rMATS.txt | </a:t>
            </a:r>
            <a:r>
              <a:rPr lang="en-US" dirty="0" err="1"/>
              <a:t>awk</a:t>
            </a:r>
            <a:r>
              <a:rPr lang="en-US" dirty="0"/>
              <a:t> -F'\t' '{print $6}' | sort -u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1"/>
                </a:solidFill>
              </a:rPr>
              <a:t>minFDR</a:t>
            </a:r>
            <a:r>
              <a:rPr lang="en-US" sz="1200" dirty="0">
                <a:solidFill>
                  <a:schemeClr val="bg1"/>
                </a:solidFill>
              </a:rPr>
              <a:t> for FOXM1: 0.08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18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grep FOXM1 </a:t>
            </a:r>
            <a:r>
              <a:rPr lang="en-US" dirty="0" err="1"/>
              <a:t>res_comb</a:t>
            </a:r>
            <a:r>
              <a:rPr lang="en-US" dirty="0"/>
              <a:t>_*</a:t>
            </a:r>
            <a:r>
              <a:rPr lang="en-US" dirty="0" err="1"/>
              <a:t>nM</a:t>
            </a:r>
            <a:r>
              <a:rPr lang="en-US" dirty="0"/>
              <a:t>_*/master_rMATS.txt | </a:t>
            </a:r>
            <a:r>
              <a:rPr lang="en-US" dirty="0" err="1"/>
              <a:t>awk</a:t>
            </a:r>
            <a:r>
              <a:rPr lang="en-US" dirty="0"/>
              <a:t> -F'\t' '{print $6}' | sort -u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2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C:\Users\dhuh\Desktop\Project\SMA\TST11451_SMASM_iPSCMN\analysis_compare_scRNA_seq</a:t>
            </a:r>
          </a:p>
          <a:p>
            <a:r>
              <a:rPr lang="en-US" dirty="0"/>
              <a:t>C:\Users\dhuh\Desktop\Project\SMA\TST11451_SMASM_iPSCMN\analysis_compare_scRNA_seq\01.iPSCMNre_goi_plot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72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C:\Users\dhuh\Desktop\Project\SMA\TST11451_SMASM_iPSCMN\analysis_DEG\03.DEG_anal\thr_LFC_1.0_FDR_0.05</a:t>
            </a:r>
          </a:p>
          <a:p>
            <a:r>
              <a:rPr lang="en-US" dirty="0"/>
              <a:t>C:\Users\dhuh\Desktop\Project\SMA\TST11451_SMASM_iPSCMN\analysis_DEG\03.DEG_anal\common_DEG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7C1AD8-A087-4F95-A08F-FF3CE8F5E1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609600" y="3449589"/>
            <a:ext cx="10972800" cy="7242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733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00243"/>
            <a:ext cx="10972800" cy="1143000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40341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99887"/>
            <a:ext cx="10363200" cy="893215"/>
          </a:xfrm>
        </p:spPr>
        <p:txBody>
          <a:bodyPr anchor="b">
            <a:normAutofit/>
          </a:bodyPr>
          <a:lstStyle>
            <a:lvl1pPr algn="l">
              <a:defRPr sz="3600" b="1" cap="none" baseline="0">
                <a:solidFill>
                  <a:srgbClr val="2573B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77601"/>
            <a:ext cx="10363200" cy="464735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rgbClr val="57819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582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50.png"/><Relationship Id="rId2" Type="http://schemas.openxmlformats.org/officeDocument/2006/relationships/image" Target="../media/image55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49.png"/><Relationship Id="rId5" Type="http://schemas.openxmlformats.org/officeDocument/2006/relationships/image" Target="../media/image58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57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47.png"/><Relationship Id="rId21" Type="http://schemas.openxmlformats.org/officeDocument/2006/relationships/image" Target="../media/image76.png"/><Relationship Id="rId7" Type="http://schemas.openxmlformats.org/officeDocument/2006/relationships/image" Target="../media/image51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49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54.png"/><Relationship Id="rId19" Type="http://schemas.openxmlformats.org/officeDocument/2006/relationships/image" Target="../media/image7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74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7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slide" Target="slide76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77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7" Type="http://schemas.openxmlformats.org/officeDocument/2006/relationships/image" Target="../media/image196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5.emf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image" Target="../media/image197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0.emf"/><Relationship Id="rId4" Type="http://schemas.openxmlformats.org/officeDocument/2006/relationships/image" Target="../media/image199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emf"/><Relationship Id="rId4" Type="http://schemas.openxmlformats.org/officeDocument/2006/relationships/image" Target="../media/image20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7.emf"/><Relationship Id="rId4" Type="http://schemas.openxmlformats.org/officeDocument/2006/relationships/image" Target="../media/image204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7.emf"/><Relationship Id="rId4" Type="http://schemas.openxmlformats.org/officeDocument/2006/relationships/image" Target="../media/image204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15.png"/><Relationship Id="rId5" Type="http://schemas.openxmlformats.org/officeDocument/2006/relationships/image" Target="../media/image38.png"/><Relationship Id="rId10" Type="http://schemas.openxmlformats.org/officeDocument/2006/relationships/image" Target="../media/image21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48.png"/><Relationship Id="rId21" Type="http://schemas.openxmlformats.org/officeDocument/2006/relationships/image" Target="../media/image77.png"/><Relationship Id="rId7" Type="http://schemas.openxmlformats.org/officeDocument/2006/relationships/image" Target="../media/image52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47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50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9.png"/><Relationship Id="rId18" Type="http://schemas.openxmlformats.org/officeDocument/2006/relationships/image" Target="../media/image58.png"/><Relationship Id="rId3" Type="http://schemas.openxmlformats.org/officeDocument/2006/relationships/image" Target="../media/image66.png"/><Relationship Id="rId21" Type="http://schemas.openxmlformats.org/officeDocument/2006/relationships/image" Target="../media/image59.png"/><Relationship Id="rId7" Type="http://schemas.openxmlformats.org/officeDocument/2006/relationships/image" Target="../media/image70.png"/><Relationship Id="rId12" Type="http://schemas.openxmlformats.org/officeDocument/2006/relationships/image" Target="../media/image78.png"/><Relationship Id="rId17" Type="http://schemas.openxmlformats.org/officeDocument/2006/relationships/image" Target="../media/image57.png"/><Relationship Id="rId2" Type="http://schemas.openxmlformats.org/officeDocument/2006/relationships/image" Target="../media/image47.png"/><Relationship Id="rId16" Type="http://schemas.openxmlformats.org/officeDocument/2006/relationships/image" Target="../media/image56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7.png"/><Relationship Id="rId5" Type="http://schemas.openxmlformats.org/officeDocument/2006/relationships/image" Target="../media/image68.png"/><Relationship Id="rId15" Type="http://schemas.openxmlformats.org/officeDocument/2006/relationships/image" Target="../media/image55.png"/><Relationship Id="rId10" Type="http://schemas.openxmlformats.org/officeDocument/2006/relationships/image" Target="../media/image76.png"/><Relationship Id="rId19" Type="http://schemas.openxmlformats.org/officeDocument/2006/relationships/image" Target="../media/image216.png"/><Relationship Id="rId4" Type="http://schemas.openxmlformats.org/officeDocument/2006/relationships/image" Target="../media/image67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11" Type="http://schemas.openxmlformats.org/officeDocument/2006/relationships/image" Target="../media/image220.png"/><Relationship Id="rId5" Type="http://schemas.openxmlformats.org/officeDocument/2006/relationships/image" Target="../media/image155.png"/><Relationship Id="rId10" Type="http://schemas.openxmlformats.org/officeDocument/2006/relationships/image" Target="../media/image219.png"/><Relationship Id="rId4" Type="http://schemas.openxmlformats.org/officeDocument/2006/relationships/image" Target="../media/image154.png"/><Relationship Id="rId9" Type="http://schemas.openxmlformats.org/officeDocument/2006/relationships/image" Target="../media/image2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500" y="2209800"/>
            <a:ext cx="1104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Splice analysis of </a:t>
            </a:r>
            <a:r>
              <a:rPr lang="en-US" sz="4000" b="1" dirty="0" err="1">
                <a:solidFill>
                  <a:schemeClr val="bg1"/>
                </a:solidFill>
              </a:rPr>
              <a:t>Risdiplam</a:t>
            </a:r>
            <a:r>
              <a:rPr lang="en-US" sz="4000" b="1" dirty="0">
                <a:solidFill>
                  <a:schemeClr val="bg1"/>
                </a:solidFill>
              </a:rPr>
              <a:t>-treated 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SMA patient derived iPSC-MN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TST11451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61904" y="5638800"/>
            <a:ext cx="2688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</a:rPr>
              <a:t>Dann Huh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</a:rPr>
              <a:t>11/20/2019</a:t>
            </a:r>
          </a:p>
        </p:txBody>
      </p:sp>
    </p:spTree>
    <p:extLst>
      <p:ext uri="{BB962C8B-B14F-4D97-AF65-F5344CB8AC3E}">
        <p14:creationId xmlns:p14="http://schemas.microsoft.com/office/powerpoint/2010/main" val="1327919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30E173-E3AA-4E7F-B075-923913512DD1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The discrepancy is not fully explained by expression level difference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04DFB9-4F1D-4E57-9EEC-B7378857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85" y="1447800"/>
            <a:ext cx="2888763" cy="4562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87ABA0-B5CD-4911-A5E6-1529E362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413" y="1500190"/>
            <a:ext cx="3024991" cy="47388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BF2D67-98EE-4C5B-87E8-C82D5D6F6B5F}"/>
              </a:ext>
            </a:extLst>
          </p:cNvPr>
          <p:cNvSpPr txBox="1"/>
          <p:nvPr/>
        </p:nvSpPr>
        <p:spPr>
          <a:xfrm>
            <a:off x="3670580" y="1486771"/>
            <a:ext cx="80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TPM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CFCDE-2A31-4767-AE83-5C759B96F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741" y="1869460"/>
            <a:ext cx="2320145" cy="4140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CB00BE-EF15-4E75-91BD-B5C559FB3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8785" y="1838327"/>
            <a:ext cx="2582215" cy="4486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B779A5-1492-46CC-9810-ED0796706500}"/>
              </a:ext>
            </a:extLst>
          </p:cNvPr>
          <p:cNvSpPr txBox="1"/>
          <p:nvPr/>
        </p:nvSpPr>
        <p:spPr>
          <a:xfrm>
            <a:off x="117906" y="1469204"/>
            <a:ext cx="3024991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40nM, Fib 71nM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5721F5-8C80-4E26-83EC-568A3B0DABAF}"/>
              </a:ext>
            </a:extLst>
          </p:cNvPr>
          <p:cNvSpPr txBox="1"/>
          <p:nvPr/>
        </p:nvSpPr>
        <p:spPr>
          <a:xfrm>
            <a:off x="5914122" y="1489080"/>
            <a:ext cx="3391092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120nM, Fib 214nM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119953-5538-4F78-AB57-1B3B8B700D6C}"/>
              </a:ext>
            </a:extLst>
          </p:cNvPr>
          <p:cNvSpPr txBox="1"/>
          <p:nvPr/>
        </p:nvSpPr>
        <p:spPr>
          <a:xfrm>
            <a:off x="9762450" y="1460590"/>
            <a:ext cx="979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TPM</a:t>
            </a:r>
          </a:p>
        </p:txBody>
      </p:sp>
    </p:spTree>
    <p:extLst>
      <p:ext uri="{BB962C8B-B14F-4D97-AF65-F5344CB8AC3E}">
        <p14:creationId xmlns:p14="http://schemas.microsoft.com/office/powerpoint/2010/main" val="1519343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F9EA71-9FF1-451C-9A94-4D349F8B12E3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Cell-line to cell-line difference, controls only: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baseline – 10~20 gene difference in DSG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29310-740E-42F4-89D1-5C261090D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689515"/>
            <a:ext cx="3086100" cy="2466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A2AB0B-8DBC-4113-97AF-0ADE558D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089315"/>
            <a:ext cx="1950910" cy="1600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C6B300-F3EC-418A-A71D-C71508EBFC75}"/>
              </a:ext>
            </a:extLst>
          </p:cNvPr>
          <p:cNvSpPr/>
          <p:nvPr/>
        </p:nvSpPr>
        <p:spPr>
          <a:xfrm rot="19800000">
            <a:off x="2329573" y="5546755"/>
            <a:ext cx="283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GM24468D:HNDS0030_01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66D83-ECCF-436D-A4DA-C800DACA829D}"/>
              </a:ext>
            </a:extLst>
          </p:cNvPr>
          <p:cNvSpPr/>
          <p:nvPr/>
        </p:nvSpPr>
        <p:spPr>
          <a:xfrm rot="19800000">
            <a:off x="2744590" y="5656159"/>
            <a:ext cx="342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HNDS0030_01:HNDS006_01C2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4A5FE-9F4E-463A-8B2B-DB44F0D084C1}"/>
              </a:ext>
            </a:extLst>
          </p:cNvPr>
          <p:cNvSpPr/>
          <p:nvPr/>
        </p:nvSpPr>
        <p:spPr>
          <a:xfrm rot="19800000">
            <a:off x="3713614" y="5505164"/>
            <a:ext cx="342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HNDS006_01C2:GM24468D</a:t>
            </a:r>
          </a:p>
        </p:txBody>
      </p:sp>
    </p:spTree>
    <p:extLst>
      <p:ext uri="{BB962C8B-B14F-4D97-AF65-F5344CB8AC3E}">
        <p14:creationId xmlns:p14="http://schemas.microsoft.com/office/powerpoint/2010/main" val="55544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6670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FOXM1</a:t>
            </a:r>
          </a:p>
        </p:txBody>
      </p:sp>
    </p:spTree>
    <p:extLst>
      <p:ext uri="{BB962C8B-B14F-4D97-AF65-F5344CB8AC3E}">
        <p14:creationId xmlns:p14="http://schemas.microsoft.com/office/powerpoint/2010/main" val="91836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324387F-FA4F-4740-9E87-8CAE238D8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7" y="3414929"/>
            <a:ext cx="5715000" cy="92847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17509"/>
            <a:ext cx="8458201" cy="180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BE12C1-E562-46F3-9521-D147E8787137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Differential splicing of FOXM1 in </a:t>
            </a:r>
            <a:r>
              <a:rPr lang="en-US" sz="3600" b="1" dirty="0" err="1">
                <a:solidFill>
                  <a:schemeClr val="bg1"/>
                </a:solidFill>
              </a:rPr>
              <a:t>fibroblast+risdiplam</a:t>
            </a:r>
            <a:r>
              <a:rPr lang="en-US" sz="3600" b="1" dirty="0">
                <a:solidFill>
                  <a:schemeClr val="bg1"/>
                </a:solidFill>
              </a:rPr>
              <a:t> is a different event from SMA iPSC-MN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272266" y="1148177"/>
            <a:ext cx="3569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Fibroblast+risdiplam</a:t>
            </a:r>
            <a:r>
              <a:rPr lang="en-US" b="1" dirty="0">
                <a:solidFill>
                  <a:schemeClr val="bg1"/>
                </a:solidFill>
              </a:rPr>
              <a:t> (TST11354)</a:t>
            </a: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A6549943-76A3-4FBD-9E22-56F84FBDB158}"/>
              </a:ext>
            </a:extLst>
          </p:cNvPr>
          <p:cNvSpPr/>
          <p:nvPr/>
        </p:nvSpPr>
        <p:spPr>
          <a:xfrm>
            <a:off x="3841810" y="1410235"/>
            <a:ext cx="304800" cy="20283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517863" y="1805277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01x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517863" y="2107691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03x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517863" y="2412491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10x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517863" y="2784613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30x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256730" y="5044736"/>
            <a:ext cx="1010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control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CEE3EF-1A11-46AD-8DEF-FD32C5050D46}"/>
              </a:ext>
            </a:extLst>
          </p:cNvPr>
          <p:cNvSpPr/>
          <p:nvPr/>
        </p:nvSpPr>
        <p:spPr>
          <a:xfrm>
            <a:off x="279293" y="3555998"/>
            <a:ext cx="1239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Ratni</a:t>
            </a:r>
            <a:r>
              <a:rPr lang="en-US" dirty="0">
                <a:solidFill>
                  <a:schemeClr val="bg1"/>
                </a:solidFill>
              </a:rPr>
              <a:t> et al</a:t>
            </a:r>
          </a:p>
          <a:p>
            <a:r>
              <a:rPr lang="en-US" dirty="0">
                <a:solidFill>
                  <a:schemeClr val="bg1"/>
                </a:solidFill>
              </a:rPr>
              <a:t>(flipped)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30445C-C290-4763-80A0-3B936A9039A4}"/>
              </a:ext>
            </a:extLst>
          </p:cNvPr>
          <p:cNvSpPr/>
          <p:nvPr/>
        </p:nvSpPr>
        <p:spPr>
          <a:xfrm>
            <a:off x="457200" y="4495800"/>
            <a:ext cx="4387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iPSC-MN from SMA vs control (GSE108094)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47" y="4933903"/>
            <a:ext cx="8477091" cy="114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: Rounded Corners 6">
            <a:extLst>
              <a:ext uri="{FF2B5EF4-FFF2-40B4-BE49-F238E27FC236}">
                <a16:creationId xmlns:a16="http://schemas.microsoft.com/office/drawing/2014/main" id="{A6549943-76A3-4FBD-9E22-56F84FBDB158}"/>
              </a:ext>
            </a:extLst>
          </p:cNvPr>
          <p:cNvSpPr/>
          <p:nvPr/>
        </p:nvSpPr>
        <p:spPr>
          <a:xfrm>
            <a:off x="8314678" y="4882888"/>
            <a:ext cx="304800" cy="12112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609600" y="1641613"/>
            <a:ext cx="822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DMSO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228600" y="5505147"/>
            <a:ext cx="1010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SMA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30445C-C290-4763-80A0-3B936A9039A4}"/>
              </a:ext>
            </a:extLst>
          </p:cNvPr>
          <p:cNvSpPr/>
          <p:nvPr/>
        </p:nvSpPr>
        <p:spPr>
          <a:xfrm>
            <a:off x="449455" y="6135469"/>
            <a:ext cx="115139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FOXM1 differential splicing in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Fib+Risdiplam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is likely due to the compound, 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                   not due to normalization of SMN protein level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 animBg="1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F55E9-AD49-40BD-AF72-AADB8266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846715"/>
            <a:ext cx="4491693" cy="3814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5B6C2-4D5B-46ED-9A86-B22F8A313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723391"/>
            <a:ext cx="2255098" cy="2052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1B2AA-350A-474F-BB75-7BC0DF5AC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449" y="4759169"/>
            <a:ext cx="2362200" cy="2028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496E67-7003-4FC7-A9D4-27BBCEB82FF7}"/>
              </a:ext>
            </a:extLst>
          </p:cNvPr>
          <p:cNvSpPr/>
          <p:nvPr/>
        </p:nvSpPr>
        <p:spPr>
          <a:xfrm>
            <a:off x="562621" y="1160756"/>
            <a:ext cx="103632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FOXM1 splicing was not detected in </a:t>
            </a:r>
            <a:r>
              <a:rPr lang="en-US" dirty="0" err="1">
                <a:solidFill>
                  <a:schemeClr val="bg1"/>
                </a:solidFill>
              </a:rPr>
              <a:t>iPSC-MN+risdiplam</a:t>
            </a:r>
            <a:r>
              <a:rPr lang="en-US" dirty="0">
                <a:solidFill>
                  <a:schemeClr val="bg1"/>
                </a:solidFill>
              </a:rPr>
              <a:t>, unlike </a:t>
            </a:r>
            <a:r>
              <a:rPr lang="en-US" dirty="0" err="1">
                <a:solidFill>
                  <a:schemeClr val="bg1"/>
                </a:solidFill>
              </a:rPr>
              <a:t>fibroblast+risdiplam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FOXM1 expression was low in iPSC-MN(+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) , which explains this discrepancy. 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This difference can be attributed to the fraction of proliferating cells in fibroblast vs iPSC-MN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              previous single-cell RNA-seq data of iPSC-MN (with Shila) shows that FOXM1 is expressed almost 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              exclusively in </a:t>
            </a:r>
            <a:r>
              <a:rPr lang="en-US" i="1" dirty="0">
                <a:solidFill>
                  <a:schemeClr val="bg1"/>
                </a:solidFill>
                <a:sym typeface="Wingdings" panose="05000000000000000000" pitchFamily="2" charset="2"/>
              </a:rPr>
              <a:t>proliferating progenitors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, but not in post-mitotic cells.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BC75-85EC-41DF-9170-570E93BC8D74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 iPSC-MN, FOXM1 is mostly expressed in proliferating progenitor cells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90222-F3C2-4D2C-A7EF-401E2C6E1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8393" y="2743107"/>
            <a:ext cx="2343150" cy="20478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AF3874-EE82-4936-9E97-AE9DB9F8A4D0}"/>
              </a:ext>
            </a:extLst>
          </p:cNvPr>
          <p:cNvSpPr/>
          <p:nvPr/>
        </p:nvSpPr>
        <p:spPr>
          <a:xfrm>
            <a:off x="8184302" y="5200470"/>
            <a:ext cx="38552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To fully account for the discrepancy, cell-type composition in current bulk RNA-seq (TST11451) should be estimated (not done).  </a:t>
            </a:r>
          </a:p>
        </p:txBody>
      </p:sp>
    </p:spTree>
    <p:extLst>
      <p:ext uri="{BB962C8B-B14F-4D97-AF65-F5344CB8AC3E}">
        <p14:creationId xmlns:p14="http://schemas.microsoft.com/office/powerpoint/2010/main" val="2830858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9718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DEG</a:t>
            </a:r>
          </a:p>
        </p:txBody>
      </p:sp>
    </p:spTree>
    <p:extLst>
      <p:ext uri="{BB962C8B-B14F-4D97-AF65-F5344CB8AC3E}">
        <p14:creationId xmlns:p14="http://schemas.microsoft.com/office/powerpoint/2010/main" val="1358455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2F316A-AB50-44D1-90A8-2D282519B4D8}"/>
              </a:ext>
            </a:extLst>
          </p:cNvPr>
          <p:cNvSpPr/>
          <p:nvPr/>
        </p:nvSpPr>
        <p:spPr>
          <a:xfrm>
            <a:off x="1945928" y="1088002"/>
            <a:ext cx="283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FDR&lt;0.05, |log2(FC)| &gt;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88CC5C-0723-4BBA-A433-FD35A40AA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2892569" cy="3098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0CAEE-DA6D-4626-83D3-B4153863D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474" y="1600200"/>
            <a:ext cx="2789526" cy="3098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B5BA3C-2E7B-4897-A3D5-ECECF8288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1600200"/>
            <a:ext cx="2914650" cy="32237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598B61E-1206-4353-BBA5-971292C521EF}"/>
              </a:ext>
            </a:extLst>
          </p:cNvPr>
          <p:cNvSpPr/>
          <p:nvPr/>
        </p:nvSpPr>
        <p:spPr>
          <a:xfrm>
            <a:off x="7497689" y="914999"/>
            <a:ext cx="2530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Common_genes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DF197B4-1FB1-459E-8490-ED9EDE4D0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846" y="1362847"/>
            <a:ext cx="4192474" cy="421082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07FCF3-2E6F-48FE-B59D-D95926BA1435}"/>
              </a:ext>
            </a:extLst>
          </p:cNvPr>
          <p:cNvSpPr/>
          <p:nvPr/>
        </p:nvSpPr>
        <p:spPr>
          <a:xfrm>
            <a:off x="7741920" y="5867166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4C33"/>
                </a:solidFill>
              </a:rPr>
              <a:t>Up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00C94C"/>
                </a:solidFill>
              </a:rPr>
              <a:t>Down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in RG7916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38B437-AF44-47F5-BE71-C6B45EED4882}"/>
              </a:ext>
            </a:extLst>
          </p:cNvPr>
          <p:cNvSpPr txBox="1"/>
          <p:nvPr/>
        </p:nvSpPr>
        <p:spPr>
          <a:xfrm>
            <a:off x="6827800" y="5410561"/>
            <a:ext cx="399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0            3           17           42 genes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94C5C1-88C5-458C-808D-C28143F86644}"/>
              </a:ext>
            </a:extLst>
          </p:cNvPr>
          <p:cNvSpPr txBox="1"/>
          <p:nvPr/>
        </p:nvSpPr>
        <p:spPr>
          <a:xfrm>
            <a:off x="62617" y="31666"/>
            <a:ext cx="1206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Common DEG across different cell lines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D1FB12-2BA3-4587-8C16-62F84953724B}"/>
              </a:ext>
            </a:extLst>
          </p:cNvPr>
          <p:cNvSpPr/>
          <p:nvPr/>
        </p:nvSpPr>
        <p:spPr>
          <a:xfrm>
            <a:off x="10771633" y="886377"/>
            <a:ext cx="1383792" cy="126188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CTTNBP2</a:t>
            </a:r>
          </a:p>
          <a:p>
            <a:r>
              <a:rPr 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ENSG00000260398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LRRC15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WDR91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WFIKKN1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B87FB0-647F-4590-B33F-4D3E8582A18D}"/>
              </a:ext>
            </a:extLst>
          </p:cNvPr>
          <p:cNvCxnSpPr>
            <a:cxnSpLocks/>
          </p:cNvCxnSpPr>
          <p:nvPr/>
        </p:nvCxnSpPr>
        <p:spPr>
          <a:xfrm flipH="1">
            <a:off x="9916623" y="886377"/>
            <a:ext cx="891585" cy="6901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F67CA9-DB58-4E11-8947-1235788D241C}"/>
              </a:ext>
            </a:extLst>
          </p:cNvPr>
          <p:cNvCxnSpPr>
            <a:cxnSpLocks/>
          </p:cNvCxnSpPr>
          <p:nvPr/>
        </p:nvCxnSpPr>
        <p:spPr>
          <a:xfrm flipH="1" flipV="1">
            <a:off x="9916623" y="1923461"/>
            <a:ext cx="891585" cy="224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7E447EA-C417-4E7C-B673-670A15F24EE2}"/>
              </a:ext>
            </a:extLst>
          </p:cNvPr>
          <p:cNvSpPr/>
          <p:nvPr/>
        </p:nvSpPr>
        <p:spPr>
          <a:xfrm>
            <a:off x="10933072" y="3149527"/>
            <a:ext cx="1060914" cy="206210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GALC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PEPD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PMS1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SLC24A3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THSD7B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XRN2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PDXDC1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TSPAN7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808E11-BFD7-44D9-99EA-0691758EC4C5}"/>
              </a:ext>
            </a:extLst>
          </p:cNvPr>
          <p:cNvCxnSpPr>
            <a:cxnSpLocks/>
          </p:cNvCxnSpPr>
          <p:nvPr/>
        </p:nvCxnSpPr>
        <p:spPr>
          <a:xfrm flipH="1">
            <a:off x="9916625" y="3149527"/>
            <a:ext cx="1016447" cy="10824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EC8390-147B-4D21-8E88-D3F66EA2DF32}"/>
              </a:ext>
            </a:extLst>
          </p:cNvPr>
          <p:cNvCxnSpPr>
            <a:cxnSpLocks/>
          </p:cNvCxnSpPr>
          <p:nvPr/>
        </p:nvCxnSpPr>
        <p:spPr>
          <a:xfrm flipH="1" flipV="1">
            <a:off x="9916623" y="4818521"/>
            <a:ext cx="1016449" cy="4146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2BDE97-CBEF-45A7-A6C2-416C59EBC3D2}"/>
              </a:ext>
            </a:extLst>
          </p:cNvPr>
          <p:cNvGrpSpPr/>
          <p:nvPr/>
        </p:nvGrpSpPr>
        <p:grpSpPr>
          <a:xfrm>
            <a:off x="762000" y="5900103"/>
            <a:ext cx="4354122" cy="805497"/>
            <a:chOff x="674214" y="5366703"/>
            <a:chExt cx="4354122" cy="80549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872DDD-78D7-451D-B64A-992C97D4930E}"/>
                </a:ext>
              </a:extLst>
            </p:cNvPr>
            <p:cNvSpPr/>
            <p:nvPr/>
          </p:nvSpPr>
          <p:spPr>
            <a:xfrm>
              <a:off x="1991431" y="5366703"/>
              <a:ext cx="30369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sym typeface="Wingdings" panose="05000000000000000000" pitchFamily="2" charset="2"/>
                </a:rPr>
                <a:t>004           040           120            400nM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A4AD25-586C-44B8-B045-D9DA212C7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7461" y="5670655"/>
              <a:ext cx="2964833" cy="415402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7EEC14-3095-4775-941F-EF5B4B31B21D}"/>
                </a:ext>
              </a:extLst>
            </p:cNvPr>
            <p:cNvSpPr/>
            <p:nvPr/>
          </p:nvSpPr>
          <p:spPr>
            <a:xfrm>
              <a:off x="674214" y="5616710"/>
              <a:ext cx="11094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GM24468D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EF8446-68EA-46C5-8A32-8489569C5E16}"/>
                </a:ext>
              </a:extLst>
            </p:cNvPr>
            <p:cNvSpPr/>
            <p:nvPr/>
          </p:nvSpPr>
          <p:spPr>
            <a:xfrm>
              <a:off x="674214" y="5747764"/>
              <a:ext cx="11094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HNDS0030_01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2E6865-7932-4374-A6D1-068E9EC1FE1A}"/>
                </a:ext>
              </a:extLst>
            </p:cNvPr>
            <p:cNvSpPr/>
            <p:nvPr/>
          </p:nvSpPr>
          <p:spPr>
            <a:xfrm>
              <a:off x="674214" y="5895201"/>
              <a:ext cx="15538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HNDS005_01C2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1A7EDE0-B418-4C58-9060-46CFED44FC0A}"/>
              </a:ext>
            </a:extLst>
          </p:cNvPr>
          <p:cNvSpPr/>
          <p:nvPr/>
        </p:nvSpPr>
        <p:spPr>
          <a:xfrm>
            <a:off x="696843" y="4943836"/>
            <a:ext cx="503651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TEX21P up-regulated (&gt;2x) in 120nM+ dosing, 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      Except for GM24468D cell line 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      (</a:t>
            </a:r>
            <a:r>
              <a:rPr lang="en-US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p.adj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=NA due to low counts, but </a:t>
            </a:r>
            <a:r>
              <a:rPr lang="en-US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p.val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&lt;1e-7)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500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E1796-0016-4130-968C-48FF82CA1477}"/>
              </a:ext>
            </a:extLst>
          </p:cNvPr>
          <p:cNvSpPr txBox="1"/>
          <p:nvPr/>
        </p:nvSpPr>
        <p:spPr>
          <a:xfrm>
            <a:off x="76200" y="0"/>
            <a:ext cx="1104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DEG comparison: ~15% overlap between fibroblast and iPSC-MN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E2F11E-D679-483C-B232-B025CCCC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3" y="1143000"/>
            <a:ext cx="2638750" cy="5212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E64277-D326-4001-AA96-501DBE6A2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1064842"/>
            <a:ext cx="2463448" cy="5191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9F96EB-C7CF-4774-82A6-5CCED8BEE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739" y="951153"/>
            <a:ext cx="2463448" cy="536053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F316A-AB50-44D1-90A8-2D282519B4D8}"/>
              </a:ext>
            </a:extLst>
          </p:cNvPr>
          <p:cNvSpPr/>
          <p:nvPr/>
        </p:nvSpPr>
        <p:spPr>
          <a:xfrm>
            <a:off x="4183185" y="6440997"/>
            <a:ext cx="283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FDR&lt;0.05, |log2(FC)| &gt;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76463-D8A3-48F6-8648-D6D7619803DA}"/>
              </a:ext>
            </a:extLst>
          </p:cNvPr>
          <p:cNvSpPr/>
          <p:nvPr/>
        </p:nvSpPr>
        <p:spPr>
          <a:xfrm>
            <a:off x="3565770" y="6127023"/>
            <a:ext cx="4435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Common across 3 iPSC-MN cell lines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95199D-8335-42C7-8256-BD2F24D5B472}"/>
              </a:ext>
            </a:extLst>
          </p:cNvPr>
          <p:cNvSpPr txBox="1"/>
          <p:nvPr/>
        </p:nvSpPr>
        <p:spPr>
          <a:xfrm>
            <a:off x="6305550" y="1145738"/>
            <a:ext cx="1444437" cy="12926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WFIKKN1 </a:t>
            </a:r>
            <a:r>
              <a:rPr lang="en-US" sz="1200" dirty="0">
                <a:solidFill>
                  <a:schemeClr val="bg1"/>
                </a:solidFill>
              </a:rPr>
              <a:t>ENSG00000272263</a:t>
            </a:r>
          </a:p>
          <a:p>
            <a:r>
              <a:rPr lang="en-US" sz="1600" dirty="0">
                <a:solidFill>
                  <a:schemeClr val="bg1"/>
                </a:solidFill>
              </a:rPr>
              <a:t>HAVCR2</a:t>
            </a:r>
          </a:p>
          <a:p>
            <a:r>
              <a:rPr lang="en-US" sz="1600" dirty="0">
                <a:solidFill>
                  <a:schemeClr val="bg1"/>
                </a:solidFill>
              </a:rPr>
              <a:t>TEX21P</a:t>
            </a:r>
          </a:p>
          <a:p>
            <a:r>
              <a:rPr lang="en-US" sz="1600" dirty="0">
                <a:solidFill>
                  <a:schemeClr val="bg1"/>
                </a:solidFill>
              </a:rPr>
              <a:t>WDR91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12F19E-79C4-462C-85EC-40BC53D986C3}"/>
              </a:ext>
            </a:extLst>
          </p:cNvPr>
          <p:cNvCxnSpPr>
            <a:cxnSpLocks/>
          </p:cNvCxnSpPr>
          <p:nvPr/>
        </p:nvCxnSpPr>
        <p:spPr>
          <a:xfrm flipH="1">
            <a:off x="5619752" y="1145738"/>
            <a:ext cx="685798" cy="1401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5F38E9-2E16-49F3-B4FE-88BDA41F5B6A}"/>
              </a:ext>
            </a:extLst>
          </p:cNvPr>
          <p:cNvCxnSpPr>
            <a:cxnSpLocks/>
          </p:cNvCxnSpPr>
          <p:nvPr/>
        </p:nvCxnSpPr>
        <p:spPr>
          <a:xfrm flipH="1" flipV="1">
            <a:off x="5619751" y="1792070"/>
            <a:ext cx="685799" cy="6463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632529B-10B8-473C-A2BE-7A7D2809C094}"/>
              </a:ext>
            </a:extLst>
          </p:cNvPr>
          <p:cNvSpPr txBox="1"/>
          <p:nvPr/>
        </p:nvSpPr>
        <p:spPr>
          <a:xfrm>
            <a:off x="6562827" y="4930692"/>
            <a:ext cx="929881" cy="584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GALC</a:t>
            </a:r>
          </a:p>
          <a:p>
            <a:r>
              <a:rPr lang="en-US" sz="1600" dirty="0">
                <a:solidFill>
                  <a:schemeClr val="bg1"/>
                </a:solidFill>
              </a:rPr>
              <a:t>PDXDC1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B5D4EE-9ECC-4783-A57D-9C5E900CCE5D}"/>
              </a:ext>
            </a:extLst>
          </p:cNvPr>
          <p:cNvCxnSpPr>
            <a:cxnSpLocks/>
          </p:cNvCxnSpPr>
          <p:nvPr/>
        </p:nvCxnSpPr>
        <p:spPr>
          <a:xfrm flipH="1">
            <a:off x="5609250" y="4930692"/>
            <a:ext cx="937962" cy="1747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067F20-29C3-405C-BBE5-91B892A59D83}"/>
              </a:ext>
            </a:extLst>
          </p:cNvPr>
          <p:cNvCxnSpPr>
            <a:cxnSpLocks/>
          </p:cNvCxnSpPr>
          <p:nvPr/>
        </p:nvCxnSpPr>
        <p:spPr>
          <a:xfrm flipH="1" flipV="1">
            <a:off x="5619751" y="5334000"/>
            <a:ext cx="927461" cy="1814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26FBE3B-1BC7-41C1-BE49-7FEF217E2EF6}"/>
              </a:ext>
            </a:extLst>
          </p:cNvPr>
          <p:cNvSpPr txBox="1"/>
          <p:nvPr/>
        </p:nvSpPr>
        <p:spPr>
          <a:xfrm>
            <a:off x="10464448" y="1215806"/>
            <a:ext cx="1444437" cy="8309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WFIKKN1</a:t>
            </a:r>
          </a:p>
          <a:p>
            <a:r>
              <a:rPr lang="en-US" sz="1600" dirty="0">
                <a:solidFill>
                  <a:schemeClr val="bg1"/>
                </a:solidFill>
              </a:rPr>
              <a:t>ATAD2B</a:t>
            </a:r>
          </a:p>
          <a:p>
            <a:r>
              <a:rPr lang="en-US" sz="1600" dirty="0">
                <a:solidFill>
                  <a:schemeClr val="bg1"/>
                </a:solidFill>
              </a:rPr>
              <a:t>WDR91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7C1706-60CD-40D6-8488-5C47849E79DE}"/>
              </a:ext>
            </a:extLst>
          </p:cNvPr>
          <p:cNvSpPr txBox="1"/>
          <p:nvPr/>
        </p:nvSpPr>
        <p:spPr>
          <a:xfrm>
            <a:off x="10709924" y="3136612"/>
            <a:ext cx="825640" cy="584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GALC</a:t>
            </a:r>
          </a:p>
          <a:p>
            <a:r>
              <a:rPr lang="en-US" sz="1600" dirty="0">
                <a:solidFill>
                  <a:schemeClr val="bg1"/>
                </a:solidFill>
              </a:rPr>
              <a:t>TNS3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B2928C-61B1-4A4C-A432-71D75842686B}"/>
              </a:ext>
            </a:extLst>
          </p:cNvPr>
          <p:cNvSpPr txBox="1"/>
          <p:nvPr/>
        </p:nvSpPr>
        <p:spPr>
          <a:xfrm>
            <a:off x="10646494" y="4016276"/>
            <a:ext cx="894279" cy="267765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COP1</a:t>
            </a:r>
          </a:p>
          <a:p>
            <a:r>
              <a:rPr lang="en-US" sz="1200" dirty="0">
                <a:solidFill>
                  <a:schemeClr val="bg1"/>
                </a:solidFill>
              </a:rPr>
              <a:t>DENND1A</a:t>
            </a:r>
          </a:p>
          <a:p>
            <a:r>
              <a:rPr lang="en-US" sz="1200" dirty="0">
                <a:solidFill>
                  <a:schemeClr val="bg1"/>
                </a:solidFill>
              </a:rPr>
              <a:t>DENND5A</a:t>
            </a:r>
          </a:p>
          <a:p>
            <a:r>
              <a:rPr lang="en-US" sz="1200" dirty="0">
                <a:solidFill>
                  <a:schemeClr val="bg1"/>
                </a:solidFill>
              </a:rPr>
              <a:t>HLTF</a:t>
            </a:r>
          </a:p>
          <a:p>
            <a:r>
              <a:rPr lang="en-US" sz="1200" dirty="0">
                <a:solidFill>
                  <a:schemeClr val="bg1"/>
                </a:solidFill>
              </a:rPr>
              <a:t>HPF1</a:t>
            </a:r>
          </a:p>
          <a:p>
            <a:r>
              <a:rPr lang="en-US" sz="1200" dirty="0">
                <a:solidFill>
                  <a:schemeClr val="bg1"/>
                </a:solidFill>
              </a:rPr>
              <a:t>HSD17B12</a:t>
            </a:r>
          </a:p>
          <a:p>
            <a:r>
              <a:rPr lang="en-US" sz="1200" dirty="0">
                <a:solidFill>
                  <a:schemeClr val="bg1"/>
                </a:solidFill>
              </a:rPr>
              <a:t>LNPK</a:t>
            </a:r>
          </a:p>
          <a:p>
            <a:r>
              <a:rPr lang="en-US" sz="1200" dirty="0">
                <a:solidFill>
                  <a:schemeClr val="bg1"/>
                </a:solidFill>
              </a:rPr>
              <a:t>PCM1</a:t>
            </a:r>
          </a:p>
          <a:p>
            <a:r>
              <a:rPr lang="en-US" sz="1200" dirty="0">
                <a:solidFill>
                  <a:schemeClr val="bg1"/>
                </a:solidFill>
              </a:rPr>
              <a:t>PDXDC1</a:t>
            </a:r>
          </a:p>
          <a:p>
            <a:r>
              <a:rPr lang="en-US" sz="1200" dirty="0">
                <a:solidFill>
                  <a:schemeClr val="bg1"/>
                </a:solidFill>
              </a:rPr>
              <a:t>PMS1</a:t>
            </a:r>
          </a:p>
          <a:p>
            <a:r>
              <a:rPr lang="en-US" sz="1200" dirty="0">
                <a:solidFill>
                  <a:schemeClr val="bg1"/>
                </a:solidFill>
              </a:rPr>
              <a:t>STAT1</a:t>
            </a:r>
          </a:p>
          <a:p>
            <a:r>
              <a:rPr lang="en-US" sz="1200" dirty="0">
                <a:solidFill>
                  <a:schemeClr val="bg1"/>
                </a:solidFill>
              </a:rPr>
              <a:t>TAF2</a:t>
            </a:r>
          </a:p>
          <a:p>
            <a:r>
              <a:rPr lang="en-US" sz="1200" dirty="0">
                <a:solidFill>
                  <a:schemeClr val="bg1"/>
                </a:solidFill>
              </a:rPr>
              <a:t>WAC-AS1</a:t>
            </a:r>
          </a:p>
          <a:p>
            <a:r>
              <a:rPr lang="en-US" sz="1200" dirty="0">
                <a:solidFill>
                  <a:schemeClr val="bg1"/>
                </a:solidFill>
              </a:rPr>
              <a:t>XRN2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DE7B30-C4B6-4E7A-9739-48B6C09D9EEF}"/>
              </a:ext>
            </a:extLst>
          </p:cNvPr>
          <p:cNvCxnSpPr>
            <a:cxnSpLocks/>
          </p:cNvCxnSpPr>
          <p:nvPr/>
        </p:nvCxnSpPr>
        <p:spPr>
          <a:xfrm flipH="1">
            <a:off x="10019072" y="3136612"/>
            <a:ext cx="690853" cy="1665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CA5BC-8459-43B7-B68D-9835579C00DC}"/>
              </a:ext>
            </a:extLst>
          </p:cNvPr>
          <p:cNvCxnSpPr>
            <a:cxnSpLocks/>
          </p:cNvCxnSpPr>
          <p:nvPr/>
        </p:nvCxnSpPr>
        <p:spPr>
          <a:xfrm flipH="1">
            <a:off x="10028597" y="3702337"/>
            <a:ext cx="690852" cy="1181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5F50C31-C7E9-4141-8589-FD38E782564F}"/>
              </a:ext>
            </a:extLst>
          </p:cNvPr>
          <p:cNvCxnSpPr>
            <a:cxnSpLocks/>
          </p:cNvCxnSpPr>
          <p:nvPr/>
        </p:nvCxnSpPr>
        <p:spPr>
          <a:xfrm flipH="1">
            <a:off x="9429750" y="4024339"/>
            <a:ext cx="1197694" cy="8782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AF9BC63-195A-43DE-9654-D00262423F88}"/>
              </a:ext>
            </a:extLst>
          </p:cNvPr>
          <p:cNvCxnSpPr>
            <a:cxnSpLocks/>
          </p:cNvCxnSpPr>
          <p:nvPr/>
        </p:nvCxnSpPr>
        <p:spPr>
          <a:xfrm flipH="1" flipV="1">
            <a:off x="9448800" y="5355104"/>
            <a:ext cx="1197694" cy="13468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6A12B-9FAF-4607-A013-417AD984C72B}"/>
              </a:ext>
            </a:extLst>
          </p:cNvPr>
          <p:cNvCxnSpPr>
            <a:cxnSpLocks/>
          </p:cNvCxnSpPr>
          <p:nvPr/>
        </p:nvCxnSpPr>
        <p:spPr>
          <a:xfrm flipH="1">
            <a:off x="9448800" y="1215806"/>
            <a:ext cx="1015648" cy="1557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4193428-C23F-4B9F-A71D-B2AEDAE5B081}"/>
              </a:ext>
            </a:extLst>
          </p:cNvPr>
          <p:cNvCxnSpPr>
            <a:cxnSpLocks/>
          </p:cNvCxnSpPr>
          <p:nvPr/>
        </p:nvCxnSpPr>
        <p:spPr>
          <a:xfrm flipH="1" flipV="1">
            <a:off x="9429750" y="1447800"/>
            <a:ext cx="1034698" cy="5990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039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6670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Motif</a:t>
            </a:r>
          </a:p>
        </p:txBody>
      </p:sp>
    </p:spTree>
    <p:extLst>
      <p:ext uri="{BB962C8B-B14F-4D97-AF65-F5344CB8AC3E}">
        <p14:creationId xmlns:p14="http://schemas.microsoft.com/office/powerpoint/2010/main" val="228341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76200" y="39469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Near 5’SS, </a:t>
            </a:r>
            <a:r>
              <a:rPr lang="en-US" sz="3600" b="1" dirty="0" err="1">
                <a:solidFill>
                  <a:schemeClr val="bg1"/>
                </a:solidFill>
              </a:rPr>
              <a:t>AnGAGTAAG</a:t>
            </a:r>
            <a:r>
              <a:rPr lang="en-US" sz="3600" b="1" dirty="0">
                <a:solidFill>
                  <a:schemeClr val="bg1"/>
                </a:solidFill>
              </a:rPr>
              <a:t> is found as enriched motif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213D9-369F-4234-AD7D-9FD7E391CF45}"/>
              </a:ext>
            </a:extLst>
          </p:cNvPr>
          <p:cNvSpPr txBox="1"/>
          <p:nvPr/>
        </p:nvSpPr>
        <p:spPr>
          <a:xfrm>
            <a:off x="501590" y="11430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Homer, background matched by ±5bp from random exons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961204" y="1881836"/>
            <a:ext cx="24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HNDS0006_01, 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&gt;0.3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B1DF6-C349-44C4-BB81-AD233BFC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44369"/>
            <a:ext cx="2247149" cy="952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FDF27B-6ACF-488E-AC81-1D8F6C7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398735"/>
            <a:ext cx="2234699" cy="1020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D2975A-1947-486E-AAF0-921C62191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465535"/>
            <a:ext cx="2209800" cy="10208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026FA5-573A-4250-8503-D5E7D082A09B}"/>
              </a:ext>
            </a:extLst>
          </p:cNvPr>
          <p:cNvSpPr txBox="1"/>
          <p:nvPr/>
        </p:nvSpPr>
        <p:spPr>
          <a:xfrm>
            <a:off x="111252" y="272379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40nM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E1C90-555D-4AD4-9153-3998521D7BA5}"/>
              </a:ext>
            </a:extLst>
          </p:cNvPr>
          <p:cNvSpPr txBox="1"/>
          <p:nvPr/>
        </p:nvSpPr>
        <p:spPr>
          <a:xfrm>
            <a:off x="81030" y="359191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120nM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D43FF-20C5-42B4-8D70-22D844ABD8CC}"/>
              </a:ext>
            </a:extLst>
          </p:cNvPr>
          <p:cNvSpPr txBox="1"/>
          <p:nvPr/>
        </p:nvSpPr>
        <p:spPr>
          <a:xfrm>
            <a:off x="76200" y="479261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400nM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0B32F-738E-4E52-9DD4-207BB545C4DE}"/>
              </a:ext>
            </a:extLst>
          </p:cNvPr>
          <p:cNvSpPr txBox="1"/>
          <p:nvPr/>
        </p:nvSpPr>
        <p:spPr>
          <a:xfrm>
            <a:off x="961203" y="5711906"/>
            <a:ext cx="498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(The other cell lines showed very similar results)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6DFCE73-7F75-455F-9F5F-85436BEAA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110" y="2344369"/>
            <a:ext cx="2329910" cy="10058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B9DDAF0-9C71-4130-B981-A9724EA50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2110" y="3350177"/>
            <a:ext cx="2329910" cy="10968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D3DF0B-BB61-4878-8C31-EE0304103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5323" y="4412191"/>
            <a:ext cx="2329910" cy="11067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84EDD4-A847-4B04-874D-6B5690BE32A3}"/>
              </a:ext>
            </a:extLst>
          </p:cNvPr>
          <p:cNvSpPr txBox="1"/>
          <p:nvPr/>
        </p:nvSpPr>
        <p:spPr>
          <a:xfrm>
            <a:off x="963966" y="604331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(±100bp also showed very similar result)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873456-8D0D-4B6A-8615-2AA3A4442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3015501"/>
            <a:ext cx="5062539" cy="125169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8984305-A899-4185-8658-763C295A9F68}"/>
              </a:ext>
            </a:extLst>
          </p:cNvPr>
          <p:cNvSpPr/>
          <p:nvPr/>
        </p:nvSpPr>
        <p:spPr>
          <a:xfrm>
            <a:off x="10878128" y="3956509"/>
            <a:ext cx="628072" cy="14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32CBB8-CFE8-427C-B8EF-237CCA66D818}"/>
              </a:ext>
            </a:extLst>
          </p:cNvPr>
          <p:cNvSpPr/>
          <p:nvPr/>
        </p:nvSpPr>
        <p:spPr>
          <a:xfrm>
            <a:off x="10876328" y="3261831"/>
            <a:ext cx="670560" cy="14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490541" y="844536"/>
            <a:ext cx="857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iPSC-MN + 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, “Spliced Exon” from </a:t>
            </a:r>
            <a:r>
              <a:rPr lang="en-US" b="1" dirty="0" err="1">
                <a:solidFill>
                  <a:schemeClr val="bg1"/>
                </a:solidFill>
              </a:rPr>
              <a:t>rMATS</a:t>
            </a:r>
            <a:r>
              <a:rPr lang="en-US" b="1" dirty="0">
                <a:solidFill>
                  <a:schemeClr val="bg1"/>
                </a:solidFill>
              </a:rPr>
              <a:t> only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>
                <a:solidFill>
                  <a:schemeClr val="bg1"/>
                </a:solidFill>
              </a:rPr>
              <a:t> ±5bp </a:t>
            </a:r>
            <a:r>
              <a:rPr lang="en-US" dirty="0">
                <a:solidFill>
                  <a:schemeClr val="bg1"/>
                </a:solidFill>
              </a:rPr>
              <a:t>from the end of the exon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3589479" y="1933288"/>
            <a:ext cx="24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HNDS0006_01, 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&gt;0.1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7331869" y="253305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comparison: </a:t>
            </a:r>
            <a:r>
              <a:rPr lang="en-US" dirty="0" err="1">
                <a:solidFill>
                  <a:schemeClr val="bg1"/>
                </a:solidFill>
              </a:rPr>
              <a:t>Sivaramakrishnan</a:t>
            </a:r>
            <a:r>
              <a:rPr lang="en-US" dirty="0">
                <a:solidFill>
                  <a:schemeClr val="bg1"/>
                </a:solidFill>
              </a:rPr>
              <a:t>, 2017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7315200" y="45074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(“AAAAAGAAAGAAA” under investigation)</a:t>
            </a:r>
          </a:p>
        </p:txBody>
      </p:sp>
    </p:spTree>
    <p:extLst>
      <p:ext uri="{BB962C8B-B14F-4D97-AF65-F5344CB8AC3E}">
        <p14:creationId xmlns:p14="http://schemas.microsoft.com/office/powerpoint/2010/main" val="48523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9B5634C-8ADE-4119-A155-B961CC15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35" y="1143000"/>
            <a:ext cx="2231680" cy="2321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8973C0-4796-4B98-84FA-3EB5AC4AB58A}"/>
              </a:ext>
            </a:extLst>
          </p:cNvPr>
          <p:cNvSpPr txBox="1"/>
          <p:nvPr/>
        </p:nvSpPr>
        <p:spPr>
          <a:xfrm>
            <a:off x="76200" y="39469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Off-targets can have mismatched motifs, across all doses of </a:t>
            </a:r>
            <a:r>
              <a:rPr lang="en-US" sz="3600" b="1" dirty="0" err="1">
                <a:solidFill>
                  <a:schemeClr val="bg1"/>
                </a:solidFill>
              </a:rPr>
              <a:t>risdiplam</a:t>
            </a:r>
            <a:r>
              <a:rPr lang="en-US" sz="3600" b="1" dirty="0">
                <a:solidFill>
                  <a:schemeClr val="bg1"/>
                </a:solidFill>
              </a:rPr>
              <a:t> in iPSC-MN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523223-9B5C-4BD6-85F2-F8034EA29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195424"/>
            <a:ext cx="2127303" cy="23509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1C7BCC-2051-45C2-BF07-5693E480D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649" y="1183720"/>
            <a:ext cx="2092511" cy="2370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BD833B-06F4-4390-B988-D78E87DCE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7252" y="3230834"/>
            <a:ext cx="2122333" cy="23112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428A4B9-9754-4433-B2DA-8EDDF04E745B}"/>
              </a:ext>
            </a:extLst>
          </p:cNvPr>
          <p:cNvGrpSpPr/>
          <p:nvPr/>
        </p:nvGrpSpPr>
        <p:grpSpPr>
          <a:xfrm>
            <a:off x="76200" y="1692176"/>
            <a:ext cx="1142997" cy="2438400"/>
            <a:chOff x="6830795" y="2532472"/>
            <a:chExt cx="1142997" cy="24384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55C95B-4AA8-4935-85E8-77B850C49C3C}"/>
                </a:ext>
              </a:extLst>
            </p:cNvPr>
            <p:cNvSpPr txBox="1"/>
            <p:nvPr/>
          </p:nvSpPr>
          <p:spPr>
            <a:xfrm rot="16200000">
              <a:off x="5934760" y="3428507"/>
              <a:ext cx="243840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From </a:t>
              </a:r>
              <a:r>
                <a:rPr lang="en-US" dirty="0" err="1">
                  <a:solidFill>
                    <a:schemeClr val="bg1"/>
                  </a:solidFill>
                </a:rPr>
                <a:t>AnGAGTAAG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C890F07-FBB1-4505-9061-8E7514DBA87E}"/>
                </a:ext>
              </a:extLst>
            </p:cNvPr>
            <p:cNvGrpSpPr/>
            <p:nvPr/>
          </p:nvGrpSpPr>
          <p:grpSpPr>
            <a:xfrm>
              <a:off x="7454244" y="2920583"/>
              <a:ext cx="519548" cy="1546574"/>
              <a:chOff x="6790458" y="2967139"/>
              <a:chExt cx="320850" cy="115312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99E8424-1DCF-44AC-8837-083E92B6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16D2316-762C-46BD-AAD9-014F6A73F6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8AB219-FA57-4FD1-8967-CB8B8F37A8A4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37453D-3EB2-4A7A-BD79-2B7B9BD50164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91F04D3-68B5-4D6B-9C90-EE04269A72ED}"/>
                  </a:ext>
                </a:extLst>
              </p:cNvPr>
              <p:cNvSpPr txBox="1"/>
              <p:nvPr/>
            </p:nvSpPr>
            <p:spPr>
              <a:xfrm>
                <a:off x="6961906" y="3419475"/>
                <a:ext cx="149402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E54DF40-CD48-4355-98DB-D25D47B5820C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9DB9BA-0E35-426D-859B-2E9DB41B0252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804AD8-9DEF-41DD-9479-2C3D75955250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05945BA-91B0-4DF4-8641-F0A2E18C3015}"/>
              </a:ext>
            </a:extLst>
          </p:cNvPr>
          <p:cNvSpPr txBox="1"/>
          <p:nvPr/>
        </p:nvSpPr>
        <p:spPr>
          <a:xfrm>
            <a:off x="76200" y="5638800"/>
            <a:ext cx="671632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1. 0.1 vs 0.3: Low </a:t>
            </a:r>
            <a:r>
              <a:rPr lang="en-US" sz="1600" dirty="0" err="1">
                <a:solidFill>
                  <a:schemeClr val="bg1"/>
                </a:solidFill>
              </a:rPr>
              <a:t>dPSI</a:t>
            </a:r>
            <a:r>
              <a:rPr lang="en-US" sz="1600" dirty="0">
                <a:solidFill>
                  <a:schemeClr val="bg1"/>
                </a:solidFill>
              </a:rPr>
              <a:t> threshold allows more fraction of mismatched motifs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             =&gt; mismatched motifs have lower probability of getting spliced. </a:t>
            </a:r>
          </a:p>
          <a:p>
            <a:r>
              <a:rPr lang="en-US" sz="1600" dirty="0">
                <a:solidFill>
                  <a:schemeClr val="bg1"/>
                </a:solidFill>
              </a:rPr>
              <a:t>2. Across dose: Fraction of </a:t>
            </a:r>
            <a:r>
              <a:rPr lang="en-US" sz="1600" dirty="0" err="1">
                <a:solidFill>
                  <a:schemeClr val="bg1"/>
                </a:solidFill>
              </a:rPr>
              <a:t>num.mismatch</a:t>
            </a:r>
            <a:r>
              <a:rPr lang="en-US" sz="1600" dirty="0">
                <a:solidFill>
                  <a:schemeClr val="bg1"/>
                </a:solidFill>
              </a:rPr>
              <a:t> do not change much as a </a:t>
            </a:r>
            <a:r>
              <a:rPr lang="en-US" sz="1600" dirty="0" err="1">
                <a:solidFill>
                  <a:schemeClr val="bg1"/>
                </a:solidFill>
              </a:rPr>
              <a:t>fnc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 of increasing dose =&gt; </a:t>
            </a:r>
            <a:r>
              <a:rPr lang="en-US" sz="1600" i="1" dirty="0">
                <a:solidFill>
                  <a:schemeClr val="bg1"/>
                </a:solidFill>
                <a:sym typeface="Wingdings" panose="05000000000000000000" pitchFamily="2" charset="2"/>
              </a:rPr>
              <a:t>off-target motifs are expected to have similar EC50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5931836-A7BB-4269-AFE6-02A6852C3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939" y="2202453"/>
            <a:ext cx="1443815" cy="50980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76D3AC3-E4AC-4BA1-9701-DF1CF27F4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3327" y="1070135"/>
            <a:ext cx="1425209" cy="50607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2965353-7F9B-4D87-BBB6-0F9902ACB6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4521" y="3953808"/>
            <a:ext cx="1432652" cy="491195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B0FC50-3A1C-4F85-B18C-D4F2FC02B1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4521" y="1644596"/>
            <a:ext cx="1428931" cy="487474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1D1C78-6E5B-40C6-8EAB-D4C596EB5D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4752" y="2785203"/>
            <a:ext cx="1462421" cy="480031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4A83D0D-9545-4AF4-AC9F-7B7A063820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6635" y="3362168"/>
            <a:ext cx="1425209" cy="491195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0A873D-8E12-4108-A9EC-94F4301990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95685" y="4538708"/>
            <a:ext cx="1421488" cy="502358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61A8601-E883-4D21-BE61-9D3C555501B3}"/>
              </a:ext>
            </a:extLst>
          </p:cNvPr>
          <p:cNvSpPr txBox="1"/>
          <p:nvPr/>
        </p:nvSpPr>
        <p:spPr>
          <a:xfrm>
            <a:off x="7292501" y="5029200"/>
            <a:ext cx="131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1BD1F0-1631-4639-BDE1-165BC7A0353C}"/>
              </a:ext>
            </a:extLst>
          </p:cNvPr>
          <p:cNvSpPr txBox="1"/>
          <p:nvPr/>
        </p:nvSpPr>
        <p:spPr>
          <a:xfrm>
            <a:off x="7283351" y="811920"/>
            <a:ext cx="131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837444-A9E6-41D8-BE3D-DF084259D84D}"/>
              </a:ext>
            </a:extLst>
          </p:cNvPr>
          <p:cNvSpPr txBox="1"/>
          <p:nvPr/>
        </p:nvSpPr>
        <p:spPr>
          <a:xfrm>
            <a:off x="8839201" y="1617633"/>
            <a:ext cx="3276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Position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1~2 : always GT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-1 : A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G, canonical 5’ss?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3~5 : AAG fades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-3: A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N</a:t>
            </a:r>
            <a:r>
              <a:rPr lang="en-US" sz="1600" dirty="0">
                <a:solidFill>
                  <a:schemeClr val="bg1"/>
                </a:solidFill>
              </a:rPr>
              <a:t> from 1 mismatch on.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A33501-3E32-4936-8998-18940159BE15}"/>
              </a:ext>
            </a:extLst>
          </p:cNvPr>
          <p:cNvGrpSpPr/>
          <p:nvPr/>
        </p:nvGrpSpPr>
        <p:grpSpPr>
          <a:xfrm>
            <a:off x="9373426" y="5755383"/>
            <a:ext cx="2371833" cy="1143784"/>
            <a:chOff x="1670712" y="4877093"/>
            <a:chExt cx="3784487" cy="2067910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64CE151-E756-41A5-B3D5-C62B00AAE34D}"/>
                </a:ext>
              </a:extLst>
            </p:cNvPr>
            <p:cNvCxnSpPr/>
            <p:nvPr/>
          </p:nvCxnSpPr>
          <p:spPr>
            <a:xfrm>
              <a:off x="2178603" y="6277268"/>
              <a:ext cx="30480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705A4CB-C1F2-4027-B742-7095E2C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4803" y="4877093"/>
              <a:ext cx="0" cy="14763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EFDEB95-AC59-413B-AD8C-F6D43343071E}"/>
                </a:ext>
              </a:extLst>
            </p:cNvPr>
            <p:cNvSpPr txBox="1"/>
            <p:nvPr/>
          </p:nvSpPr>
          <p:spPr>
            <a:xfrm>
              <a:off x="4333969" y="6277267"/>
              <a:ext cx="1121230" cy="667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dose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53D8E8-BA62-4100-8953-2583966BF515}"/>
                </a:ext>
              </a:extLst>
            </p:cNvPr>
            <p:cNvSpPr txBox="1"/>
            <p:nvPr/>
          </p:nvSpPr>
          <p:spPr>
            <a:xfrm rot="16200000">
              <a:off x="1390950" y="5389152"/>
              <a:ext cx="1148829" cy="58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dPSI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Freeform: Shape 15">
              <a:extLst>
                <a:ext uri="{FF2B5EF4-FFF2-40B4-BE49-F238E27FC236}">
                  <a16:creationId xmlns:a16="http://schemas.microsoft.com/office/drawing/2014/main" id="{8DFDCDB3-7E2D-43ED-8182-FE65A0143626}"/>
                </a:ext>
              </a:extLst>
            </p:cNvPr>
            <p:cNvSpPr/>
            <p:nvPr/>
          </p:nvSpPr>
          <p:spPr>
            <a:xfrm>
              <a:off x="2283379" y="4991393"/>
              <a:ext cx="2886068" cy="1276350"/>
            </a:xfrm>
            <a:custGeom>
              <a:avLst/>
              <a:gdLst>
                <a:gd name="connsiteX0" fmla="*/ 0 w 2886075"/>
                <a:gd name="connsiteY0" fmla="*/ 1317117 h 1317117"/>
                <a:gd name="connsiteX1" fmla="*/ 571500 w 2886075"/>
                <a:gd name="connsiteY1" fmla="*/ 1231392 h 1317117"/>
                <a:gd name="connsiteX2" fmla="*/ 847725 w 2886075"/>
                <a:gd name="connsiteY2" fmla="*/ 917067 h 1317117"/>
                <a:gd name="connsiteX3" fmla="*/ 1114425 w 2886075"/>
                <a:gd name="connsiteY3" fmla="*/ 355092 h 1317117"/>
                <a:gd name="connsiteX4" fmla="*/ 1371600 w 2886075"/>
                <a:gd name="connsiteY4" fmla="*/ 69342 h 1317117"/>
                <a:gd name="connsiteX5" fmla="*/ 1609725 w 2886075"/>
                <a:gd name="connsiteY5" fmla="*/ 2667 h 1317117"/>
                <a:gd name="connsiteX6" fmla="*/ 1857375 w 2886075"/>
                <a:gd name="connsiteY6" fmla="*/ 12192 h 1317117"/>
                <a:gd name="connsiteX7" fmla="*/ 2886075 w 2886075"/>
                <a:gd name="connsiteY7" fmla="*/ 21717 h 1317117"/>
                <a:gd name="connsiteX8" fmla="*/ 2886075 w 2886075"/>
                <a:gd name="connsiteY8" fmla="*/ 21717 h 131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6075" h="1317117">
                  <a:moveTo>
                    <a:pt x="0" y="1317117"/>
                  </a:moveTo>
                  <a:cubicBezTo>
                    <a:pt x="215106" y="1307592"/>
                    <a:pt x="430213" y="1298067"/>
                    <a:pt x="571500" y="1231392"/>
                  </a:cubicBezTo>
                  <a:cubicBezTo>
                    <a:pt x="712787" y="1164717"/>
                    <a:pt x="757238" y="1063117"/>
                    <a:pt x="847725" y="917067"/>
                  </a:cubicBezTo>
                  <a:cubicBezTo>
                    <a:pt x="938213" y="771017"/>
                    <a:pt x="1027113" y="496379"/>
                    <a:pt x="1114425" y="355092"/>
                  </a:cubicBezTo>
                  <a:cubicBezTo>
                    <a:pt x="1201737" y="213805"/>
                    <a:pt x="1289050" y="128079"/>
                    <a:pt x="1371600" y="69342"/>
                  </a:cubicBezTo>
                  <a:cubicBezTo>
                    <a:pt x="1454150" y="10604"/>
                    <a:pt x="1528763" y="12192"/>
                    <a:pt x="1609725" y="2667"/>
                  </a:cubicBezTo>
                  <a:cubicBezTo>
                    <a:pt x="1690687" y="-6858"/>
                    <a:pt x="1857375" y="12192"/>
                    <a:pt x="1857375" y="12192"/>
                  </a:cubicBezTo>
                  <a:lnTo>
                    <a:pt x="2886075" y="21717"/>
                  </a:lnTo>
                  <a:lnTo>
                    <a:pt x="2886075" y="21717"/>
                  </a:lnTo>
                </a:path>
              </a:pathLst>
            </a:custGeom>
            <a:noFill/>
            <a:ln>
              <a:solidFill>
                <a:srgbClr val="FFF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17">
              <a:extLst>
                <a:ext uri="{FF2B5EF4-FFF2-40B4-BE49-F238E27FC236}">
                  <a16:creationId xmlns:a16="http://schemas.microsoft.com/office/drawing/2014/main" id="{B4A24F3B-6053-4CC8-8C11-C45B1F730ADF}"/>
                </a:ext>
              </a:extLst>
            </p:cNvPr>
            <p:cNvSpPr/>
            <p:nvPr/>
          </p:nvSpPr>
          <p:spPr>
            <a:xfrm>
              <a:off x="2369103" y="4987007"/>
              <a:ext cx="2752718" cy="1276350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19">
              <a:extLst>
                <a:ext uri="{FF2B5EF4-FFF2-40B4-BE49-F238E27FC236}">
                  <a16:creationId xmlns:a16="http://schemas.microsoft.com/office/drawing/2014/main" id="{C916B7C7-A5F5-4ACE-B92B-79FE9BEBC37E}"/>
                </a:ext>
              </a:extLst>
            </p:cNvPr>
            <p:cNvSpPr/>
            <p:nvPr/>
          </p:nvSpPr>
          <p:spPr>
            <a:xfrm>
              <a:off x="2588179" y="4987143"/>
              <a:ext cx="2638424" cy="1280600"/>
            </a:xfrm>
            <a:custGeom>
              <a:avLst/>
              <a:gdLst>
                <a:gd name="connsiteX0" fmla="*/ 0 w 2847975"/>
                <a:gd name="connsiteY0" fmla="*/ 1280600 h 1280600"/>
                <a:gd name="connsiteX1" fmla="*/ 1104900 w 2847975"/>
                <a:gd name="connsiteY1" fmla="*/ 1232975 h 1280600"/>
                <a:gd name="connsiteX2" fmla="*/ 1447800 w 2847975"/>
                <a:gd name="connsiteY2" fmla="*/ 1004375 h 1280600"/>
                <a:gd name="connsiteX3" fmla="*/ 1790700 w 2847975"/>
                <a:gd name="connsiteY3" fmla="*/ 147125 h 1280600"/>
                <a:gd name="connsiteX4" fmla="*/ 2162175 w 2847975"/>
                <a:gd name="connsiteY4" fmla="*/ 13775 h 1280600"/>
                <a:gd name="connsiteX5" fmla="*/ 2847975 w 2847975"/>
                <a:gd name="connsiteY5" fmla="*/ 4250 h 1280600"/>
                <a:gd name="connsiteX6" fmla="*/ 2847975 w 2847975"/>
                <a:gd name="connsiteY6" fmla="*/ 4250 h 128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7975" h="1280600">
                  <a:moveTo>
                    <a:pt x="0" y="1280600"/>
                  </a:moveTo>
                  <a:cubicBezTo>
                    <a:pt x="431800" y="1279806"/>
                    <a:pt x="863600" y="1279012"/>
                    <a:pt x="1104900" y="1232975"/>
                  </a:cubicBezTo>
                  <a:cubicBezTo>
                    <a:pt x="1346200" y="1186938"/>
                    <a:pt x="1333500" y="1185350"/>
                    <a:pt x="1447800" y="1004375"/>
                  </a:cubicBezTo>
                  <a:cubicBezTo>
                    <a:pt x="1562100" y="823400"/>
                    <a:pt x="1671638" y="312225"/>
                    <a:pt x="1790700" y="147125"/>
                  </a:cubicBezTo>
                  <a:cubicBezTo>
                    <a:pt x="1909762" y="-17975"/>
                    <a:pt x="1985963" y="37587"/>
                    <a:pt x="2162175" y="13775"/>
                  </a:cubicBezTo>
                  <a:cubicBezTo>
                    <a:pt x="2338387" y="-10037"/>
                    <a:pt x="2847975" y="4250"/>
                    <a:pt x="2847975" y="4250"/>
                  </a:cubicBezTo>
                  <a:lnTo>
                    <a:pt x="2847975" y="4250"/>
                  </a:lnTo>
                </a:path>
              </a:pathLst>
            </a:custGeom>
            <a:noFill/>
            <a:ln>
              <a:solidFill>
                <a:srgbClr val="00B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24">
              <a:extLst>
                <a:ext uri="{FF2B5EF4-FFF2-40B4-BE49-F238E27FC236}">
                  <a16:creationId xmlns:a16="http://schemas.microsoft.com/office/drawing/2014/main" id="{C1778BC5-366E-42D3-A892-FA4A642E2495}"/>
                </a:ext>
              </a:extLst>
            </p:cNvPr>
            <p:cNvSpPr/>
            <p:nvPr/>
          </p:nvSpPr>
          <p:spPr>
            <a:xfrm rot="10800000">
              <a:off x="2540560" y="4981869"/>
              <a:ext cx="2886068" cy="1276350"/>
            </a:xfrm>
            <a:custGeom>
              <a:avLst/>
              <a:gdLst>
                <a:gd name="connsiteX0" fmla="*/ 0 w 2886075"/>
                <a:gd name="connsiteY0" fmla="*/ 1317117 h 1317117"/>
                <a:gd name="connsiteX1" fmla="*/ 571500 w 2886075"/>
                <a:gd name="connsiteY1" fmla="*/ 1231392 h 1317117"/>
                <a:gd name="connsiteX2" fmla="*/ 847725 w 2886075"/>
                <a:gd name="connsiteY2" fmla="*/ 917067 h 1317117"/>
                <a:gd name="connsiteX3" fmla="*/ 1114425 w 2886075"/>
                <a:gd name="connsiteY3" fmla="*/ 355092 h 1317117"/>
                <a:gd name="connsiteX4" fmla="*/ 1371600 w 2886075"/>
                <a:gd name="connsiteY4" fmla="*/ 69342 h 1317117"/>
                <a:gd name="connsiteX5" fmla="*/ 1609725 w 2886075"/>
                <a:gd name="connsiteY5" fmla="*/ 2667 h 1317117"/>
                <a:gd name="connsiteX6" fmla="*/ 1857375 w 2886075"/>
                <a:gd name="connsiteY6" fmla="*/ 12192 h 1317117"/>
                <a:gd name="connsiteX7" fmla="*/ 2886075 w 2886075"/>
                <a:gd name="connsiteY7" fmla="*/ 21717 h 1317117"/>
                <a:gd name="connsiteX8" fmla="*/ 2886075 w 2886075"/>
                <a:gd name="connsiteY8" fmla="*/ 21717 h 1317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86075" h="1317117">
                  <a:moveTo>
                    <a:pt x="0" y="1317117"/>
                  </a:moveTo>
                  <a:cubicBezTo>
                    <a:pt x="215106" y="1307592"/>
                    <a:pt x="430213" y="1298067"/>
                    <a:pt x="571500" y="1231392"/>
                  </a:cubicBezTo>
                  <a:cubicBezTo>
                    <a:pt x="712787" y="1164717"/>
                    <a:pt x="757238" y="1063117"/>
                    <a:pt x="847725" y="917067"/>
                  </a:cubicBezTo>
                  <a:cubicBezTo>
                    <a:pt x="938213" y="771017"/>
                    <a:pt x="1027113" y="496379"/>
                    <a:pt x="1114425" y="355092"/>
                  </a:cubicBezTo>
                  <a:cubicBezTo>
                    <a:pt x="1201737" y="213805"/>
                    <a:pt x="1289050" y="128079"/>
                    <a:pt x="1371600" y="69342"/>
                  </a:cubicBezTo>
                  <a:cubicBezTo>
                    <a:pt x="1454150" y="10604"/>
                    <a:pt x="1528763" y="12192"/>
                    <a:pt x="1609725" y="2667"/>
                  </a:cubicBezTo>
                  <a:cubicBezTo>
                    <a:pt x="1690687" y="-6858"/>
                    <a:pt x="1857375" y="12192"/>
                    <a:pt x="1857375" y="12192"/>
                  </a:cubicBezTo>
                  <a:lnTo>
                    <a:pt x="2886075" y="21717"/>
                  </a:lnTo>
                  <a:lnTo>
                    <a:pt x="2886075" y="21717"/>
                  </a:lnTo>
                </a:path>
              </a:pathLst>
            </a:custGeom>
            <a:noFill/>
            <a:ln>
              <a:solidFill>
                <a:srgbClr val="A02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B1E89D-ED16-4647-928B-D76133087FBD}"/>
              </a:ext>
            </a:extLst>
          </p:cNvPr>
          <p:cNvGrpSpPr/>
          <p:nvPr/>
        </p:nvGrpSpPr>
        <p:grpSpPr>
          <a:xfrm>
            <a:off x="6792519" y="5780385"/>
            <a:ext cx="2356447" cy="1113005"/>
            <a:chOff x="7257864" y="4936386"/>
            <a:chExt cx="3759935" cy="2012261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B4C2113-4767-497C-8208-87AAF5298CD0}"/>
                </a:ext>
              </a:extLst>
            </p:cNvPr>
            <p:cNvCxnSpPr/>
            <p:nvPr/>
          </p:nvCxnSpPr>
          <p:spPr>
            <a:xfrm>
              <a:off x="7741202" y="6336561"/>
              <a:ext cx="30480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70E3CA8-83AF-4A85-9C8F-3C405ED9F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7402" y="4936386"/>
              <a:ext cx="0" cy="147637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50D578-1400-41CB-9D56-BC50C47BA83D}"/>
                </a:ext>
              </a:extLst>
            </p:cNvPr>
            <p:cNvSpPr txBox="1"/>
            <p:nvPr/>
          </p:nvSpPr>
          <p:spPr>
            <a:xfrm>
              <a:off x="9896563" y="6336557"/>
              <a:ext cx="1121236" cy="612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dose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A437849-66A4-4475-8D29-6F43D3E8EE58}"/>
                </a:ext>
              </a:extLst>
            </p:cNvPr>
            <p:cNvSpPr txBox="1"/>
            <p:nvPr/>
          </p:nvSpPr>
          <p:spPr>
            <a:xfrm rot="16200000">
              <a:off x="6872583" y="5655041"/>
              <a:ext cx="1310758" cy="54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1"/>
                  </a:solidFill>
                </a:rPr>
                <a:t>dPSI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: Shape 31">
              <a:extLst>
                <a:ext uri="{FF2B5EF4-FFF2-40B4-BE49-F238E27FC236}">
                  <a16:creationId xmlns:a16="http://schemas.microsoft.com/office/drawing/2014/main" id="{A8B4670E-C2F3-488B-A13D-E7BE5E8B6D94}"/>
                </a:ext>
              </a:extLst>
            </p:cNvPr>
            <p:cNvSpPr/>
            <p:nvPr/>
          </p:nvSpPr>
          <p:spPr>
            <a:xfrm>
              <a:off x="7931702" y="6098436"/>
              <a:ext cx="2752718" cy="224213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A02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34">
              <a:extLst>
                <a:ext uri="{FF2B5EF4-FFF2-40B4-BE49-F238E27FC236}">
                  <a16:creationId xmlns:a16="http://schemas.microsoft.com/office/drawing/2014/main" id="{FEDFA863-0BE4-44ED-A1DB-710A6D9F9625}"/>
                </a:ext>
              </a:extLst>
            </p:cNvPr>
            <p:cNvSpPr/>
            <p:nvPr/>
          </p:nvSpPr>
          <p:spPr>
            <a:xfrm>
              <a:off x="7917413" y="5793635"/>
              <a:ext cx="2752718" cy="542927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B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35">
              <a:extLst>
                <a:ext uri="{FF2B5EF4-FFF2-40B4-BE49-F238E27FC236}">
                  <a16:creationId xmlns:a16="http://schemas.microsoft.com/office/drawing/2014/main" id="{337FA7D0-D3A3-4B29-92B1-73A1D250AC6C}"/>
                </a:ext>
              </a:extLst>
            </p:cNvPr>
            <p:cNvSpPr/>
            <p:nvPr/>
          </p:nvSpPr>
          <p:spPr>
            <a:xfrm>
              <a:off x="7945988" y="5412635"/>
              <a:ext cx="2752718" cy="904875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36">
              <a:extLst>
                <a:ext uri="{FF2B5EF4-FFF2-40B4-BE49-F238E27FC236}">
                  <a16:creationId xmlns:a16="http://schemas.microsoft.com/office/drawing/2014/main" id="{7408B164-A003-4532-8014-8FF45071BE67}"/>
                </a:ext>
              </a:extLst>
            </p:cNvPr>
            <p:cNvSpPr/>
            <p:nvPr/>
          </p:nvSpPr>
          <p:spPr>
            <a:xfrm>
              <a:off x="7974563" y="5031635"/>
              <a:ext cx="2752718" cy="1285875"/>
            </a:xfrm>
            <a:custGeom>
              <a:avLst/>
              <a:gdLst>
                <a:gd name="connsiteX0" fmla="*/ 0 w 3086100"/>
                <a:gd name="connsiteY0" fmla="*/ 1285875 h 1300539"/>
                <a:gd name="connsiteX1" fmla="*/ 723900 w 3086100"/>
                <a:gd name="connsiteY1" fmla="*/ 1285875 h 1300539"/>
                <a:gd name="connsiteX2" fmla="*/ 1085850 w 3086100"/>
                <a:gd name="connsiteY2" fmla="*/ 1133475 h 1300539"/>
                <a:gd name="connsiteX3" fmla="*/ 1285875 w 3086100"/>
                <a:gd name="connsiteY3" fmla="*/ 847725 h 1300539"/>
                <a:gd name="connsiteX4" fmla="*/ 1514475 w 3086100"/>
                <a:gd name="connsiteY4" fmla="*/ 409575 h 1300539"/>
                <a:gd name="connsiteX5" fmla="*/ 1657350 w 3086100"/>
                <a:gd name="connsiteY5" fmla="*/ 152400 h 1300539"/>
                <a:gd name="connsiteX6" fmla="*/ 1838325 w 3086100"/>
                <a:gd name="connsiteY6" fmla="*/ 47625 h 1300539"/>
                <a:gd name="connsiteX7" fmla="*/ 2085975 w 3086100"/>
                <a:gd name="connsiteY7" fmla="*/ 9525 h 1300539"/>
                <a:gd name="connsiteX8" fmla="*/ 3086100 w 3086100"/>
                <a:gd name="connsiteY8" fmla="*/ 0 h 1300539"/>
                <a:gd name="connsiteX9" fmla="*/ 3086100 w 3086100"/>
                <a:gd name="connsiteY9" fmla="*/ 0 h 130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6100" h="1300539">
                  <a:moveTo>
                    <a:pt x="0" y="1285875"/>
                  </a:moveTo>
                  <a:cubicBezTo>
                    <a:pt x="271462" y="1298575"/>
                    <a:pt x="542925" y="1311275"/>
                    <a:pt x="723900" y="1285875"/>
                  </a:cubicBezTo>
                  <a:cubicBezTo>
                    <a:pt x="904875" y="1260475"/>
                    <a:pt x="992188" y="1206500"/>
                    <a:pt x="1085850" y="1133475"/>
                  </a:cubicBezTo>
                  <a:cubicBezTo>
                    <a:pt x="1179512" y="1060450"/>
                    <a:pt x="1214438" y="968375"/>
                    <a:pt x="1285875" y="847725"/>
                  </a:cubicBezTo>
                  <a:cubicBezTo>
                    <a:pt x="1357312" y="727075"/>
                    <a:pt x="1452563" y="525462"/>
                    <a:pt x="1514475" y="409575"/>
                  </a:cubicBezTo>
                  <a:cubicBezTo>
                    <a:pt x="1576387" y="293688"/>
                    <a:pt x="1603375" y="212725"/>
                    <a:pt x="1657350" y="152400"/>
                  </a:cubicBezTo>
                  <a:cubicBezTo>
                    <a:pt x="1711325" y="92075"/>
                    <a:pt x="1766888" y="71437"/>
                    <a:pt x="1838325" y="47625"/>
                  </a:cubicBezTo>
                  <a:cubicBezTo>
                    <a:pt x="1909762" y="23813"/>
                    <a:pt x="1878013" y="17462"/>
                    <a:pt x="2085975" y="9525"/>
                  </a:cubicBezTo>
                  <a:cubicBezTo>
                    <a:pt x="2293938" y="1587"/>
                    <a:pt x="3086100" y="0"/>
                    <a:pt x="3086100" y="0"/>
                  </a:cubicBezTo>
                  <a:lnTo>
                    <a:pt x="3086100" y="0"/>
                  </a:lnTo>
                </a:path>
              </a:pathLst>
            </a:custGeom>
            <a:noFill/>
            <a:ln>
              <a:solidFill>
                <a:srgbClr val="FFF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CE6A2CC-14BD-4E06-8A2F-300EBE108A64}"/>
              </a:ext>
            </a:extLst>
          </p:cNvPr>
          <p:cNvSpPr txBox="1"/>
          <p:nvPr/>
        </p:nvSpPr>
        <p:spPr>
          <a:xfrm>
            <a:off x="9066681" y="5899908"/>
            <a:ext cx="460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05945BA-91B0-4DF4-8641-F0A2E18C3015}"/>
              </a:ext>
            </a:extLst>
          </p:cNvPr>
          <p:cNvSpPr txBox="1"/>
          <p:nvPr/>
        </p:nvSpPr>
        <p:spPr>
          <a:xfrm>
            <a:off x="8729506" y="5437904"/>
            <a:ext cx="1361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speculation:</a:t>
            </a:r>
          </a:p>
        </p:txBody>
      </p:sp>
      <p:sp>
        <p:nvSpPr>
          <p:cNvPr id="7" name="Rectangle 6"/>
          <p:cNvSpPr/>
          <p:nvPr/>
        </p:nvSpPr>
        <p:spPr>
          <a:xfrm>
            <a:off x="9402000" y="5649771"/>
            <a:ext cx="2713800" cy="1198536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B1C607C-F873-433A-9A56-EA26A0E1472C}"/>
              </a:ext>
            </a:extLst>
          </p:cNvPr>
          <p:cNvSpPr txBox="1"/>
          <p:nvPr/>
        </p:nvSpPr>
        <p:spPr>
          <a:xfrm>
            <a:off x="6908177" y="5216163"/>
            <a:ext cx="2388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HTT:   CAGAGTAAGGGGG</a:t>
            </a:r>
          </a:p>
        </p:txBody>
      </p:sp>
    </p:spTree>
    <p:extLst>
      <p:ext uri="{BB962C8B-B14F-4D97-AF65-F5344CB8AC3E}">
        <p14:creationId xmlns:p14="http://schemas.microsoft.com/office/powerpoint/2010/main" val="255694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1CF253-2320-429F-9F8F-42CAE0797E78}"/>
              </a:ext>
            </a:extLst>
          </p:cNvPr>
          <p:cNvSpPr txBox="1"/>
          <p:nvPr/>
        </p:nvSpPr>
        <p:spPr>
          <a:xfrm>
            <a:off x="762000" y="1066800"/>
            <a:ext cx="71082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Splicing analysis and the pipeline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Jessica Hurt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Eric Marshall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Ellen Tsai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RNA-</a:t>
            </a:r>
            <a:r>
              <a:rPr lang="en-US" sz="2400" dirty="0" err="1">
                <a:solidFill>
                  <a:schemeClr val="bg1"/>
                </a:solidFill>
              </a:rPr>
              <a:t>seq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    Mei Liu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 Chao Sun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Cells and project overall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 Mercedes </a:t>
            </a:r>
            <a:r>
              <a:rPr lang="en-US" sz="2400" dirty="0" err="1">
                <a:solidFill>
                  <a:schemeClr val="bg1"/>
                </a:solidFill>
              </a:rPr>
              <a:t>Beyna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   Susanne </a:t>
            </a:r>
            <a:r>
              <a:rPr lang="en-US" sz="2400" dirty="0" err="1">
                <a:solidFill>
                  <a:schemeClr val="bg1"/>
                </a:solidFill>
              </a:rPr>
              <a:t>Swalley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007FF-1A79-4326-A4A5-8CF7ADBAB22F}"/>
              </a:ext>
            </a:extLst>
          </p:cNvPr>
          <p:cNvSpPr txBox="1"/>
          <p:nvPr/>
        </p:nvSpPr>
        <p:spPr>
          <a:xfrm>
            <a:off x="76200" y="54114"/>
            <a:ext cx="900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Acknowledgment</a:t>
            </a:r>
          </a:p>
        </p:txBody>
      </p:sp>
    </p:spTree>
    <p:extLst>
      <p:ext uri="{BB962C8B-B14F-4D97-AF65-F5344CB8AC3E}">
        <p14:creationId xmlns:p14="http://schemas.microsoft.com/office/powerpoint/2010/main" val="2868144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850348" y="2005014"/>
            <a:ext cx="7086600" cy="4700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9F43AA-2C03-43CC-ADE4-EC87CE21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147" y="2209800"/>
            <a:ext cx="2498733" cy="16107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465201-BDF4-4E00-A079-F22FCE27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712" y="2209800"/>
            <a:ext cx="2285343" cy="15969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4315C2-5659-4E03-8EA5-3927FC21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457" y="3791979"/>
            <a:ext cx="2009775" cy="2771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CF6D9E-C7C4-47D3-8540-F721296F1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263" y="3938716"/>
            <a:ext cx="2434367" cy="26593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EF60015-8EB5-4A34-BED1-9E1E464B556B}"/>
              </a:ext>
            </a:extLst>
          </p:cNvPr>
          <p:cNvSpPr txBox="1"/>
          <p:nvPr/>
        </p:nvSpPr>
        <p:spPr>
          <a:xfrm>
            <a:off x="5177925" y="604947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Campagne</a:t>
            </a:r>
            <a:r>
              <a:rPr lang="en-US" sz="1600" dirty="0"/>
              <a:t> 2019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C491F0-8827-4151-A500-B351F1E14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249" y="2371298"/>
            <a:ext cx="1745962" cy="137429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36" y="4220425"/>
            <a:ext cx="21145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A-1G becomes an off-target only when canonical AAG is not in place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973B8-5EF0-44BB-9D0D-A60B004257D4}"/>
              </a:ext>
            </a:extLst>
          </p:cNvPr>
          <p:cNvSpPr txBox="1"/>
          <p:nvPr/>
        </p:nvSpPr>
        <p:spPr>
          <a:xfrm>
            <a:off x="5798974" y="837175"/>
            <a:ext cx="963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SMN-C5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4939F0C-BE2C-484C-9592-0C2862852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69" y="4864970"/>
            <a:ext cx="1755507" cy="92979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872001" y="4522628"/>
            <a:ext cx="908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Risdiplam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28A4B9-9754-4433-B2DA-8EDDF04E745B}"/>
              </a:ext>
            </a:extLst>
          </p:cNvPr>
          <p:cNvGrpSpPr/>
          <p:nvPr/>
        </p:nvGrpSpPr>
        <p:grpSpPr>
          <a:xfrm>
            <a:off x="958752" y="2116690"/>
            <a:ext cx="1142997" cy="2438400"/>
            <a:chOff x="6830795" y="2532472"/>
            <a:chExt cx="1142997" cy="24384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55C95B-4AA8-4935-85E8-77B850C49C3C}"/>
                </a:ext>
              </a:extLst>
            </p:cNvPr>
            <p:cNvSpPr txBox="1"/>
            <p:nvPr/>
          </p:nvSpPr>
          <p:spPr>
            <a:xfrm rot="16200000">
              <a:off x="5934760" y="3428507"/>
              <a:ext cx="243840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From </a:t>
              </a:r>
              <a:r>
                <a:rPr lang="en-US" dirty="0" err="1">
                  <a:solidFill>
                    <a:schemeClr val="bg1"/>
                  </a:solidFill>
                </a:rPr>
                <a:t>AnGAGTAAG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C890F07-FBB1-4505-9061-8E7514DBA87E}"/>
                </a:ext>
              </a:extLst>
            </p:cNvPr>
            <p:cNvGrpSpPr/>
            <p:nvPr/>
          </p:nvGrpSpPr>
          <p:grpSpPr>
            <a:xfrm>
              <a:off x="7454244" y="2920583"/>
              <a:ext cx="519548" cy="1546574"/>
              <a:chOff x="6790458" y="2967139"/>
              <a:chExt cx="320850" cy="1153125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899E8424-1DCF-44AC-8837-083E92B67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16D2316-762C-46BD-AAD9-014F6A73F6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38AB219-FA57-4FD1-8967-CB8B8F37A8A4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37453D-3EB2-4A7A-BD79-2B7B9BD50164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1F04D3-68B5-4D6B-9C90-EE04269A72ED}"/>
                  </a:ext>
                </a:extLst>
              </p:cNvPr>
              <p:cNvSpPr txBox="1"/>
              <p:nvPr/>
            </p:nvSpPr>
            <p:spPr>
              <a:xfrm>
                <a:off x="6961906" y="3419475"/>
                <a:ext cx="149402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E54DF40-CD48-4355-98DB-D25D47B5820C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19DB9BA-0E35-426D-859B-2E9DB41B0252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F804AD8-9DEF-41DD-9479-2C3D75955250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149403" cy="223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E5931836-A7BB-4269-AFE6-02A6852C35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4539" y="2893343"/>
            <a:ext cx="1443815" cy="50980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76D3AC3-E4AC-4BA1-9701-DF1CF27F49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8927" y="1761025"/>
            <a:ext cx="1425209" cy="50607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2965353-7F9B-4D87-BBB6-0F9902ACB6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0121" y="4644698"/>
            <a:ext cx="1432652" cy="491195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8B0FC50-3A1C-4F85-B18C-D4F2FC02B1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0121" y="2335486"/>
            <a:ext cx="1428931" cy="487474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01D1C78-6E5B-40C6-8EAB-D4C596EB5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0352" y="3476093"/>
            <a:ext cx="1462421" cy="480031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4A83D0D-9545-4AF4-AC9F-7B7A063820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2235" y="4053058"/>
            <a:ext cx="1425209" cy="491195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D0A873D-8E12-4108-A9EC-94F4301990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1285" y="5229598"/>
            <a:ext cx="1421488" cy="502358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61A8601-E883-4D21-BE61-9D3C555501B3}"/>
              </a:ext>
            </a:extLst>
          </p:cNvPr>
          <p:cNvSpPr txBox="1"/>
          <p:nvPr/>
        </p:nvSpPr>
        <p:spPr>
          <a:xfrm>
            <a:off x="2568101" y="5720090"/>
            <a:ext cx="131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21BD1F0-1631-4639-BDE1-165BC7A0353C}"/>
              </a:ext>
            </a:extLst>
          </p:cNvPr>
          <p:cNvSpPr txBox="1"/>
          <p:nvPr/>
        </p:nvSpPr>
        <p:spPr>
          <a:xfrm>
            <a:off x="2558951" y="1502810"/>
            <a:ext cx="131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D6C7B5-B512-42AB-817F-7D10F1CA3C07}"/>
              </a:ext>
            </a:extLst>
          </p:cNvPr>
          <p:cNvSpPr/>
          <p:nvPr/>
        </p:nvSpPr>
        <p:spPr>
          <a:xfrm>
            <a:off x="3038481" y="1509714"/>
            <a:ext cx="179143" cy="451008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505348" y="6184763"/>
            <a:ext cx="4125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 splicing of off-targets with mismatches might have different structure with compound-bound form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750E7D-1EEB-441A-986C-A2DC140B853B}"/>
              </a:ext>
            </a:extLst>
          </p:cNvPr>
          <p:cNvCxnSpPr/>
          <p:nvPr/>
        </p:nvCxnSpPr>
        <p:spPr>
          <a:xfrm flipH="1">
            <a:off x="3505200" y="1371600"/>
            <a:ext cx="838200" cy="62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BEFB13-4083-42B3-BE1E-967719F18F38}"/>
              </a:ext>
            </a:extLst>
          </p:cNvPr>
          <p:cNvSpPr txBox="1"/>
          <p:nvPr/>
        </p:nvSpPr>
        <p:spPr>
          <a:xfrm>
            <a:off x="4226677" y="1179493"/>
            <a:ext cx="6593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Probably </a:t>
            </a:r>
            <a:r>
              <a:rPr lang="en-US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GGTnnn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 became a weak binding site as it lost AAG to </a:t>
            </a:r>
            <a:r>
              <a:rPr lang="en-US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nnn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, and splicing on this weak site can be enhanced by </a:t>
            </a:r>
            <a:r>
              <a:rPr lang="en-US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. If the sequence were GGTAAG, it would have been spliced well to begin with, just like </a:t>
            </a:r>
            <a:r>
              <a:rPr lang="en-US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Campagne</a:t>
            </a:r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 paper. (Sue Swalley)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1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788326-F42D-4BDE-8BD7-AB4D8483E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665" y="1227652"/>
            <a:ext cx="2887148" cy="28871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87D895-B5A3-4819-A4A0-A166B2985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90" y="3886200"/>
            <a:ext cx="2970632" cy="28384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E16E87-1CDC-45C3-B2BA-B292B67B1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886200"/>
            <a:ext cx="2928890" cy="2880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535BDD-FD24-4CFF-B041-25501F23A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791" y="1199077"/>
            <a:ext cx="2901062" cy="28593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9AC999-0ED7-4E91-AA39-1C5384724B0E}"/>
              </a:ext>
            </a:extLst>
          </p:cNvPr>
          <p:cNvSpPr/>
          <p:nvPr/>
        </p:nvSpPr>
        <p:spPr>
          <a:xfrm>
            <a:off x="8535568" y="1847671"/>
            <a:ext cx="29706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90727:   </a:t>
            </a:r>
            <a:r>
              <a:rPr lang="en-US" dirty="0" err="1">
                <a:solidFill>
                  <a:schemeClr val="bg1"/>
                </a:solidFill>
              </a:rPr>
              <a:t>nnGAGTAnG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LMI070: </a:t>
            </a:r>
            <a:r>
              <a:rPr lang="en-US" dirty="0" err="1">
                <a:solidFill>
                  <a:schemeClr val="bg1"/>
                </a:solidFill>
              </a:rPr>
              <a:t>nAGAGTAnG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RG7916: </a:t>
            </a:r>
            <a:r>
              <a:rPr lang="en-US" dirty="0" err="1">
                <a:solidFill>
                  <a:schemeClr val="bg1"/>
                </a:solidFill>
              </a:rPr>
              <a:t>AnGAGTAAG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(Next slide)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069564-5FC8-4B30-98A8-8F9842A8642A}"/>
              </a:ext>
            </a:extLst>
          </p:cNvPr>
          <p:cNvGrpSpPr/>
          <p:nvPr/>
        </p:nvGrpSpPr>
        <p:grpSpPr>
          <a:xfrm>
            <a:off x="304800" y="2340994"/>
            <a:ext cx="1627399" cy="2438400"/>
            <a:chOff x="6830795" y="2532472"/>
            <a:chExt cx="1627399" cy="24384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609113-06EF-4141-9050-C40E8BBE90A7}"/>
                </a:ext>
              </a:extLst>
            </p:cNvPr>
            <p:cNvSpPr txBox="1"/>
            <p:nvPr/>
          </p:nvSpPr>
          <p:spPr>
            <a:xfrm rot="16200000">
              <a:off x="5934760" y="3428507"/>
              <a:ext cx="243840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From motif/compound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01C800C-75E8-48DE-A980-0724A1E93536}"/>
                </a:ext>
              </a:extLst>
            </p:cNvPr>
            <p:cNvGrpSpPr/>
            <p:nvPr/>
          </p:nvGrpSpPr>
          <p:grpSpPr>
            <a:xfrm>
              <a:off x="7454249" y="2920583"/>
              <a:ext cx="1003945" cy="1619888"/>
              <a:chOff x="6790458" y="2967139"/>
              <a:chExt cx="619992" cy="120778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163E98D-E860-4124-A89A-70C78531B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C60ACD-09BA-4C58-8426-79D15D21706E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423FF0-F9ED-44EF-93C4-1202A8DE8924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766865-B603-4028-BA21-27E242FA7D2D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B88914-8A3D-4296-A1A6-52D0A0BFAD11}"/>
                  </a:ext>
                </a:extLst>
              </p:cNvPr>
              <p:cNvSpPr txBox="1"/>
              <p:nvPr/>
            </p:nvSpPr>
            <p:spPr>
              <a:xfrm>
                <a:off x="6961905" y="34194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0B76CF-E39A-48A9-A6BF-3098D08D115D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F85241-3DC6-4734-93A4-5FD39B8F4087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24C760-BF96-49AE-9E46-1F165B5E45EA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7BDBC7-98B8-4A53-B959-2E3D40986758}"/>
              </a:ext>
            </a:extLst>
          </p:cNvPr>
          <p:cNvCxnSpPr/>
          <p:nvPr/>
        </p:nvCxnSpPr>
        <p:spPr>
          <a:xfrm>
            <a:off x="6324600" y="5562600"/>
            <a:ext cx="685800" cy="4572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05E348F-A3FF-42CA-83FE-9F222DC2E35D}"/>
              </a:ext>
            </a:extLst>
          </p:cNvPr>
          <p:cNvSpPr/>
          <p:nvPr/>
        </p:nvSpPr>
        <p:spPr>
          <a:xfrm>
            <a:off x="7115175" y="5285803"/>
            <a:ext cx="733425" cy="781622"/>
          </a:xfrm>
          <a:custGeom>
            <a:avLst/>
            <a:gdLst>
              <a:gd name="connsiteX0" fmla="*/ 0 w 733425"/>
              <a:gd name="connsiteY0" fmla="*/ 486347 h 781622"/>
              <a:gd name="connsiteX1" fmla="*/ 57150 w 733425"/>
              <a:gd name="connsiteY1" fmla="*/ 324422 h 781622"/>
              <a:gd name="connsiteX2" fmla="*/ 285750 w 733425"/>
              <a:gd name="connsiteY2" fmla="*/ 572 h 781622"/>
              <a:gd name="connsiteX3" fmla="*/ 571500 w 733425"/>
              <a:gd name="connsiteY3" fmla="*/ 410147 h 781622"/>
              <a:gd name="connsiteX4" fmla="*/ 733425 w 733425"/>
              <a:gd name="connsiteY4" fmla="*/ 781622 h 78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781622">
                <a:moveTo>
                  <a:pt x="0" y="486347"/>
                </a:moveTo>
                <a:cubicBezTo>
                  <a:pt x="4762" y="445865"/>
                  <a:pt x="9525" y="405384"/>
                  <a:pt x="57150" y="324422"/>
                </a:cubicBezTo>
                <a:cubicBezTo>
                  <a:pt x="104775" y="243459"/>
                  <a:pt x="200025" y="-13716"/>
                  <a:pt x="285750" y="572"/>
                </a:cubicBezTo>
                <a:cubicBezTo>
                  <a:pt x="371475" y="14860"/>
                  <a:pt x="496888" y="279972"/>
                  <a:pt x="571500" y="410147"/>
                </a:cubicBezTo>
                <a:cubicBezTo>
                  <a:pt x="646112" y="540322"/>
                  <a:pt x="689768" y="660972"/>
                  <a:pt x="733425" y="7816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FC4BBF1-00D4-4F3D-8E38-7D5E8030E301}"/>
              </a:ext>
            </a:extLst>
          </p:cNvPr>
          <p:cNvSpPr/>
          <p:nvPr/>
        </p:nvSpPr>
        <p:spPr>
          <a:xfrm>
            <a:off x="5591175" y="5191048"/>
            <a:ext cx="657225" cy="523952"/>
          </a:xfrm>
          <a:custGeom>
            <a:avLst/>
            <a:gdLst>
              <a:gd name="connsiteX0" fmla="*/ 0 w 657225"/>
              <a:gd name="connsiteY0" fmla="*/ 419177 h 523952"/>
              <a:gd name="connsiteX1" fmla="*/ 238125 w 657225"/>
              <a:gd name="connsiteY1" fmla="*/ 9602 h 523952"/>
              <a:gd name="connsiteX2" fmla="*/ 438150 w 657225"/>
              <a:gd name="connsiteY2" fmla="*/ 162002 h 523952"/>
              <a:gd name="connsiteX3" fmla="*/ 657225 w 657225"/>
              <a:gd name="connsiteY3" fmla="*/ 523952 h 523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" h="523952">
                <a:moveTo>
                  <a:pt x="0" y="419177"/>
                </a:moveTo>
                <a:cubicBezTo>
                  <a:pt x="82550" y="235820"/>
                  <a:pt x="165100" y="52464"/>
                  <a:pt x="238125" y="9602"/>
                </a:cubicBezTo>
                <a:cubicBezTo>
                  <a:pt x="311150" y="-33260"/>
                  <a:pt x="368300" y="76277"/>
                  <a:pt x="438150" y="162002"/>
                </a:cubicBezTo>
                <a:cubicBezTo>
                  <a:pt x="508000" y="247727"/>
                  <a:pt x="582612" y="385839"/>
                  <a:pt x="657225" y="5239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356176-5565-4330-B5DE-BC1F5B450C58}"/>
              </a:ext>
            </a:extLst>
          </p:cNvPr>
          <p:cNvSpPr/>
          <p:nvPr/>
        </p:nvSpPr>
        <p:spPr>
          <a:xfrm>
            <a:off x="8315325" y="4877395"/>
            <a:ext cx="2970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8973C0-4796-4B98-84FA-3EB5AC4AB58A}"/>
              </a:ext>
            </a:extLst>
          </p:cNvPr>
          <p:cNvSpPr txBox="1"/>
          <p:nvPr/>
        </p:nvSpPr>
        <p:spPr>
          <a:xfrm>
            <a:off x="76200" y="39469"/>
            <a:ext cx="1188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 fibroblast data, it is hard to explain the fraction of off-targets with mismatches </a:t>
            </a:r>
          </a:p>
        </p:txBody>
      </p:sp>
      <p:cxnSp>
        <p:nvCxnSpPr>
          <p:cNvPr id="4" name="Straight Arrow Connector 3"/>
          <p:cNvCxnSpPr>
            <a:stCxn id="34" idx="1"/>
          </p:cNvCxnSpPr>
          <p:nvPr/>
        </p:nvCxnSpPr>
        <p:spPr>
          <a:xfrm flipH="1">
            <a:off x="7825814" y="5062061"/>
            <a:ext cx="489511" cy="6145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4" idx="1"/>
          </p:cNvCxnSpPr>
          <p:nvPr/>
        </p:nvCxnSpPr>
        <p:spPr>
          <a:xfrm flipH="1">
            <a:off x="6629401" y="5062061"/>
            <a:ext cx="1685924" cy="6529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4" idx="1"/>
          </p:cNvCxnSpPr>
          <p:nvPr/>
        </p:nvCxnSpPr>
        <p:spPr>
          <a:xfrm flipH="1">
            <a:off x="6019800" y="5062061"/>
            <a:ext cx="2295525" cy="2433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69AC999-0ED7-4E91-AA39-1C5384724B0E}"/>
              </a:ext>
            </a:extLst>
          </p:cNvPr>
          <p:cNvSpPr/>
          <p:nvPr/>
        </p:nvSpPr>
        <p:spPr>
          <a:xfrm>
            <a:off x="8650452" y="3392269"/>
            <a:ext cx="2970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cell-line difference?</a:t>
            </a:r>
          </a:p>
          <a:p>
            <a:r>
              <a:rPr lang="en-US" dirty="0">
                <a:solidFill>
                  <a:schemeClr val="bg1"/>
                </a:solidFill>
              </a:rPr>
              <a:t>high-dose is problem?</a:t>
            </a:r>
          </a:p>
        </p:txBody>
      </p:sp>
    </p:spTree>
    <p:extLst>
      <p:ext uri="{BB962C8B-B14F-4D97-AF65-F5344CB8AC3E}">
        <p14:creationId xmlns:p14="http://schemas.microsoft.com/office/powerpoint/2010/main" val="1347149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0A3FA8-AC29-41DF-B9D4-8D1EB9837F72}"/>
              </a:ext>
            </a:extLst>
          </p:cNvPr>
          <p:cNvGrpSpPr/>
          <p:nvPr/>
        </p:nvGrpSpPr>
        <p:grpSpPr>
          <a:xfrm>
            <a:off x="175989" y="2361219"/>
            <a:ext cx="1627399" cy="2438400"/>
            <a:chOff x="6830795" y="2532472"/>
            <a:chExt cx="1627399" cy="2438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3AEBC1-5CA4-4DA9-9DDF-6BCCB1F8E037}"/>
                </a:ext>
              </a:extLst>
            </p:cNvPr>
            <p:cNvSpPr txBox="1"/>
            <p:nvPr/>
          </p:nvSpPr>
          <p:spPr>
            <a:xfrm rot="16200000">
              <a:off x="5934760" y="3428507"/>
              <a:ext cx="243840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From motif/compound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DFE4C17-7BE9-4415-8F89-7ACC788C85B0}"/>
                </a:ext>
              </a:extLst>
            </p:cNvPr>
            <p:cNvGrpSpPr/>
            <p:nvPr/>
          </p:nvGrpSpPr>
          <p:grpSpPr>
            <a:xfrm>
              <a:off x="7454249" y="2920583"/>
              <a:ext cx="1003945" cy="1619888"/>
              <a:chOff x="6790458" y="2967139"/>
              <a:chExt cx="619992" cy="120778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37ECE37-29E3-4DE1-BE30-9F9D5DEEB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577551-A4E3-48AF-806D-32C8EDFABC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9ABF6C-7C4C-4A14-8DF5-6AD8401E4BA5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1A0581-DF03-4B53-AB90-8859FB2B40D8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F988E-CB57-48C5-A354-D48CA670061E}"/>
                  </a:ext>
                </a:extLst>
              </p:cNvPr>
              <p:cNvSpPr txBox="1"/>
              <p:nvPr/>
            </p:nvSpPr>
            <p:spPr>
              <a:xfrm>
                <a:off x="6961905" y="34194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9155F-19F1-4AEF-A6B4-162C44EDE239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FE05D-6C81-4C6A-9A94-9A0EF4A28A7D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94757-0D19-4450-BCCE-A7B8FAC5CF5A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423B98E-610F-4D12-8366-21FF9C879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866" y="2476210"/>
            <a:ext cx="1443815" cy="50980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92AD7-0219-4109-94EF-83A0B78B2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254" y="886692"/>
            <a:ext cx="1425209" cy="50607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D1D09F-4461-4104-877A-EADF2C2C3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448" y="4891297"/>
            <a:ext cx="1432652" cy="491195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BB486A-9A71-4755-8C4D-F9E6AC173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448" y="1662045"/>
            <a:ext cx="1428931" cy="487474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3B5E57-B954-4BD4-A684-A45743A71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679" y="3267364"/>
            <a:ext cx="1462421" cy="480031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D06861-2D31-4EF1-9273-695AA852D2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9562" y="4053097"/>
            <a:ext cx="1425209" cy="491195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6FD235-5F02-40C9-A4EA-4477BC6626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8612" y="5675744"/>
            <a:ext cx="1421488" cy="502358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2E4116-D6F1-42FB-B9F6-5718312F4F8F}"/>
              </a:ext>
            </a:extLst>
          </p:cNvPr>
          <p:cNvSpPr txBox="1"/>
          <p:nvPr/>
        </p:nvSpPr>
        <p:spPr>
          <a:xfrm>
            <a:off x="7556279" y="6159052"/>
            <a:ext cx="131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DDE55-1AFE-4A19-865B-70B68F0B3015}"/>
              </a:ext>
            </a:extLst>
          </p:cNvPr>
          <p:cNvSpPr txBox="1"/>
          <p:nvPr/>
        </p:nvSpPr>
        <p:spPr>
          <a:xfrm>
            <a:off x="5469956" y="542196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F346CA-4B2C-4EE8-B93E-0DA15825E3F2}"/>
              </a:ext>
            </a:extLst>
          </p:cNvPr>
          <p:cNvSpPr/>
          <p:nvPr/>
        </p:nvSpPr>
        <p:spPr>
          <a:xfrm>
            <a:off x="175988" y="1063531"/>
            <a:ext cx="2414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90702:   </a:t>
            </a:r>
            <a:r>
              <a:rPr lang="en-US" dirty="0" err="1">
                <a:solidFill>
                  <a:schemeClr val="bg1"/>
                </a:solidFill>
              </a:rPr>
              <a:t>nnGAGTAnG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LMI070: </a:t>
            </a:r>
            <a:r>
              <a:rPr lang="en-US" dirty="0" err="1">
                <a:solidFill>
                  <a:schemeClr val="bg1"/>
                </a:solidFill>
              </a:rPr>
              <a:t>nAGAGTAnG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RG7916: </a:t>
            </a:r>
            <a:r>
              <a:rPr lang="en-US" dirty="0" err="1">
                <a:solidFill>
                  <a:schemeClr val="bg1"/>
                </a:solidFill>
              </a:rPr>
              <a:t>AnGAGTAAG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71B487-7D50-4BD2-BE8E-48C619F09A37}"/>
              </a:ext>
            </a:extLst>
          </p:cNvPr>
          <p:cNvSpPr/>
          <p:nvPr/>
        </p:nvSpPr>
        <p:spPr>
          <a:xfrm>
            <a:off x="2026339" y="6541284"/>
            <a:ext cx="869929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90727</a:t>
            </a:r>
          </a:p>
        </p:txBody>
      </p:sp>
      <p:pic>
        <p:nvPicPr>
          <p:cNvPr id="60" name="Picture 5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0471-DD83-456A-AD9C-234D7745AF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591337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8C35C-C343-4E6C-894A-BD2F4BB9B3E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5591337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820501-46B5-432B-865D-CB01E69D7ED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5591337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97215-A904-4605-BDA1-ED15B23DCDC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786756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68" name="Picture 6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551AD-1841-438D-84CF-14B7D8418F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4786756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0" name="Picture 6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FCCA4-BABC-4222-9A41-6743816A634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4786756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6A40BC-6D55-4AA6-8AE8-59671B5F8D7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990897"/>
            <a:ext cx="1722207" cy="738089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4" name="Picture 7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928296-5EBE-47D7-8513-2E23AE63A40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3990897"/>
            <a:ext cx="1722207" cy="738089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6" name="Picture 7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937D9-4CFD-4B7A-8DB9-AFED8784F10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3990897"/>
            <a:ext cx="1722207" cy="738089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13741-94D7-43AF-A5F6-5164B28858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91037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0" name="Picture 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CD8D7F-26AD-4903-BFBE-B69C313C653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3191037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F54A8-91E9-4709-A777-06BFE2B58A6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3191037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9408C-C256-44A9-B7BC-6E165EB6DE6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92426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F82D53-0A68-4924-B7A3-8F912554404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2392426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8" name="Picture 8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231E8-0F1F-4567-85AE-88DAF27E1F7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2392426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90" name="Picture 8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628A-99DE-41A9-A5EA-DA74E96939B7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1590837"/>
            <a:ext cx="1722207" cy="738089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2" name="Picture 91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64C843-4A06-438D-B5C5-60159A0CE02A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1590837"/>
            <a:ext cx="1722207" cy="738089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4" name="Picture 9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92DF8B-A878-4C04-84AA-26495DCF0CD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33" y="788429"/>
            <a:ext cx="1722207" cy="73808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96" name="Picture 95" descr="A close up of a logo&#10;&#10;Description automatically generated">
            <a:extLst>
              <a:ext uri="{FF2B5EF4-FFF2-40B4-BE49-F238E27FC236}">
                <a16:creationId xmlns:a16="http://schemas.microsoft.com/office/drawing/2014/main" id="{E64A98F3-CBA6-4BF9-82BD-1F032F187A0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8" y="788429"/>
            <a:ext cx="1722207" cy="73808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84E666F-5BC3-4862-983C-0124D1F3093A}"/>
              </a:ext>
            </a:extLst>
          </p:cNvPr>
          <p:cNvSpPr/>
          <p:nvPr/>
        </p:nvSpPr>
        <p:spPr>
          <a:xfrm>
            <a:off x="3919768" y="6549373"/>
            <a:ext cx="963287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LMI070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47305C7-E8DB-4668-9161-D448D94F1CF0}"/>
              </a:ext>
            </a:extLst>
          </p:cNvPr>
          <p:cNvSpPr/>
          <p:nvPr/>
        </p:nvSpPr>
        <p:spPr>
          <a:xfrm>
            <a:off x="5595226" y="6542181"/>
            <a:ext cx="963287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RG7916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1569AD-9836-4DE3-8BBC-BDFA0D933200}"/>
              </a:ext>
            </a:extLst>
          </p:cNvPr>
          <p:cNvSpPr txBox="1"/>
          <p:nvPr/>
        </p:nvSpPr>
        <p:spPr>
          <a:xfrm>
            <a:off x="3670779" y="533400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2F3B61B-C6A7-4183-B9C7-EB22ECE00A69}"/>
              </a:ext>
            </a:extLst>
          </p:cNvPr>
          <p:cNvSpPr txBox="1"/>
          <p:nvPr/>
        </p:nvSpPr>
        <p:spPr>
          <a:xfrm>
            <a:off x="1860848" y="2133693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240C24-C7F8-45E2-B763-AC7D581E191A}"/>
              </a:ext>
            </a:extLst>
          </p:cNvPr>
          <p:cNvSpPr txBox="1"/>
          <p:nvPr/>
        </p:nvSpPr>
        <p:spPr>
          <a:xfrm>
            <a:off x="5475945" y="6349814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E8339D-02BA-4E21-9D6A-CAEF7F36E7FB}"/>
              </a:ext>
            </a:extLst>
          </p:cNvPr>
          <p:cNvSpPr txBox="1"/>
          <p:nvPr/>
        </p:nvSpPr>
        <p:spPr>
          <a:xfrm>
            <a:off x="3673091" y="6382328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AF6D76-4907-45FB-80EC-0492F3A190E5}"/>
              </a:ext>
            </a:extLst>
          </p:cNvPr>
          <p:cNvSpPr txBox="1"/>
          <p:nvPr/>
        </p:nvSpPr>
        <p:spPr>
          <a:xfrm>
            <a:off x="1853527" y="6333929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74DE2F-7E94-45AC-954A-2D9CC9C3C965}"/>
              </a:ext>
            </a:extLst>
          </p:cNvPr>
          <p:cNvSpPr/>
          <p:nvPr/>
        </p:nvSpPr>
        <p:spPr>
          <a:xfrm>
            <a:off x="7239000" y="6489048"/>
            <a:ext cx="1952655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RG7916, iPSC-MN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A0F95EC-42B1-41CB-BD73-98ED7FA5D4C3}"/>
              </a:ext>
            </a:extLst>
          </p:cNvPr>
          <p:cNvSpPr/>
          <p:nvPr/>
        </p:nvSpPr>
        <p:spPr>
          <a:xfrm>
            <a:off x="9067800" y="1790411"/>
            <a:ext cx="29706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Similar progression across all three compounds:</a:t>
            </a:r>
          </a:p>
          <a:p>
            <a:r>
              <a:rPr lang="en-US" dirty="0">
                <a:solidFill>
                  <a:schemeClr val="bg1"/>
                </a:solidFill>
              </a:rPr>
              <a:t>     1~2: GT</a:t>
            </a:r>
          </a:p>
          <a:p>
            <a:r>
              <a:rPr lang="en-US" dirty="0">
                <a:solidFill>
                  <a:schemeClr val="bg1"/>
                </a:solidFill>
              </a:rPr>
              <a:t>        -1: A-&gt;G</a:t>
            </a:r>
          </a:p>
          <a:p>
            <a:r>
              <a:rPr lang="en-US" dirty="0">
                <a:solidFill>
                  <a:schemeClr val="bg1"/>
                </a:solidFill>
              </a:rPr>
              <a:t>     3~5: AAG fades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 Differences: </a:t>
            </a:r>
          </a:p>
          <a:p>
            <a:r>
              <a:rPr lang="en-US" dirty="0">
                <a:solidFill>
                  <a:schemeClr val="bg1"/>
                </a:solidFill>
              </a:rPr>
              <a:t>   -2: 90727 and LMI070 have </a:t>
            </a:r>
          </a:p>
          <a:p>
            <a:r>
              <a:rPr lang="en-US" dirty="0">
                <a:solidFill>
                  <a:schemeClr val="bg1"/>
                </a:solidFill>
              </a:rPr>
              <a:t>        stronger G-&gt; A</a:t>
            </a:r>
          </a:p>
          <a:p>
            <a:r>
              <a:rPr lang="en-US" dirty="0">
                <a:solidFill>
                  <a:schemeClr val="bg1"/>
                </a:solidFill>
              </a:rPr>
              <a:t>   -3: A in LMI070</a:t>
            </a:r>
          </a:p>
          <a:p>
            <a:r>
              <a:rPr lang="en-US" dirty="0">
                <a:solidFill>
                  <a:schemeClr val="bg1"/>
                </a:solidFill>
              </a:rPr>
              <a:t>   -4: A in RG7916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90702, LMI070, and RG7916 share GAGTAAG motif</a:t>
            </a:r>
          </a:p>
        </p:txBody>
      </p:sp>
    </p:spTree>
    <p:extLst>
      <p:ext uri="{BB962C8B-B14F-4D97-AF65-F5344CB8AC3E}">
        <p14:creationId xmlns:p14="http://schemas.microsoft.com/office/powerpoint/2010/main" val="2043661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7A0F95EC-42B1-41CB-BD73-98ED7FA5D4C3}"/>
              </a:ext>
            </a:extLst>
          </p:cNvPr>
          <p:cNvSpPr/>
          <p:nvPr/>
        </p:nvSpPr>
        <p:spPr>
          <a:xfrm>
            <a:off x="914400" y="1295400"/>
            <a:ext cx="10820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20~60 splicing off-targets of </a:t>
            </a:r>
            <a:r>
              <a:rPr lang="en-US" dirty="0" err="1">
                <a:solidFill>
                  <a:schemeClr val="bg1"/>
                </a:solidFill>
              </a:rPr>
              <a:t>Risdiplman</a:t>
            </a:r>
            <a:r>
              <a:rPr lang="en-US" dirty="0">
                <a:solidFill>
                  <a:schemeClr val="bg1"/>
                </a:solidFill>
              </a:rPr>
              <a:t> in iPSC-MN</a:t>
            </a:r>
          </a:p>
          <a:p>
            <a:r>
              <a:rPr lang="en-US" dirty="0">
                <a:solidFill>
                  <a:schemeClr val="bg1"/>
                </a:solidFill>
              </a:rPr>
              <a:t>	Splicing off-targets of 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 between fibroblast and iPSC-MN is about 50%.</a:t>
            </a:r>
          </a:p>
          <a:p>
            <a:r>
              <a:rPr lang="en-US" dirty="0">
                <a:solidFill>
                  <a:schemeClr val="bg1"/>
                </a:solidFill>
              </a:rPr>
              <a:t>	Number of splicing off-targets of 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 is similar between fibroblast and iPSC-MN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17~42 differentially expressed genes (DEG) after 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 treatment in iPSC-MN </a:t>
            </a:r>
          </a:p>
          <a:p>
            <a:r>
              <a:rPr lang="en-US" dirty="0">
                <a:solidFill>
                  <a:schemeClr val="bg1"/>
                </a:solidFill>
              </a:rPr>
              <a:t>	DEG between fibroblast and iPSC-MN have ~15% overlap</a:t>
            </a:r>
          </a:p>
          <a:p>
            <a:r>
              <a:rPr lang="en-US" dirty="0">
                <a:solidFill>
                  <a:schemeClr val="bg1"/>
                </a:solidFill>
              </a:rPr>
              <a:t>	This is partially explained by gene expression itself.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FOXM1 is only detected in proliferating population, where it can be toxic.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Most of the off-targets share common motif with SMN2. </a:t>
            </a:r>
          </a:p>
          <a:p>
            <a:r>
              <a:rPr lang="en-US" dirty="0">
                <a:solidFill>
                  <a:schemeClr val="bg1"/>
                </a:solidFill>
              </a:rPr>
              <a:t>	Off-targets that do not share the motif presumably have weaker splicing motif,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deviating from canonical sequence.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9535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7A0F95EC-42B1-41CB-BD73-98ED7FA5D4C3}"/>
              </a:ext>
            </a:extLst>
          </p:cNvPr>
          <p:cNvSpPr/>
          <p:nvPr/>
        </p:nvSpPr>
        <p:spPr>
          <a:xfrm>
            <a:off x="10372827" y="3791711"/>
            <a:ext cx="1374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CTTAC|T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G</a:t>
            </a:r>
            <a:r>
              <a:rPr lang="en-US" sz="1600" dirty="0">
                <a:solidFill>
                  <a:schemeClr val="bg1"/>
                </a:solidFill>
              </a:rPr>
              <a:t>AT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76200" y="0"/>
            <a:ext cx="1203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Adandum</a:t>
            </a:r>
            <a:r>
              <a:rPr lang="en-US" sz="3600" b="1" dirty="0">
                <a:solidFill>
                  <a:schemeClr val="bg1"/>
                </a:solidFill>
              </a:rPr>
              <a:t> 20210519: FOXM1 exon9 has the </a:t>
            </a:r>
            <a:r>
              <a:rPr lang="en-US" sz="3600" b="1" dirty="0" err="1">
                <a:solidFill>
                  <a:schemeClr val="bg1"/>
                </a:solidFill>
              </a:rPr>
              <a:t>risdiplam</a:t>
            </a:r>
            <a:r>
              <a:rPr lang="en-US" sz="3600" b="1" dirty="0">
                <a:solidFill>
                  <a:schemeClr val="bg1"/>
                </a:solidFill>
              </a:rPr>
              <a:t> motif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75A3C-BD34-4A1D-825B-6AC4C117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50" y="1219200"/>
            <a:ext cx="8839200" cy="4949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BA1EBA-2E3D-4A0E-8ABC-CF09075737EB}"/>
              </a:ext>
            </a:extLst>
          </p:cNvPr>
          <p:cNvSpPr/>
          <p:nvPr/>
        </p:nvSpPr>
        <p:spPr>
          <a:xfrm>
            <a:off x="9586927" y="1345374"/>
            <a:ext cx="24148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90702:   </a:t>
            </a:r>
            <a:r>
              <a:rPr lang="en-US" sz="1600" dirty="0" err="1">
                <a:solidFill>
                  <a:schemeClr val="bg1"/>
                </a:solidFill>
              </a:rPr>
              <a:t>nnGA|GTAnG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LMI070: </a:t>
            </a:r>
            <a:r>
              <a:rPr lang="en-US" sz="1600" dirty="0" err="1">
                <a:solidFill>
                  <a:schemeClr val="bg1"/>
                </a:solidFill>
              </a:rPr>
              <a:t>nAGA|GTAnG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RG7916: </a:t>
            </a:r>
            <a:r>
              <a:rPr lang="en-US" sz="1600" dirty="0" err="1">
                <a:solidFill>
                  <a:schemeClr val="bg1"/>
                </a:solidFill>
              </a:rPr>
              <a:t>AnGA|GTAAG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790AA-1DF3-47C3-BA17-ED417D901747}"/>
              </a:ext>
            </a:extLst>
          </p:cNvPr>
          <p:cNvSpPr/>
          <p:nvPr/>
        </p:nvSpPr>
        <p:spPr>
          <a:xfrm>
            <a:off x="9613447" y="2314415"/>
            <a:ext cx="24148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sym typeface="Wingdings" panose="05000000000000000000" pitchFamily="2" charset="2"/>
              </a:rPr>
              <a:t>Revcomp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: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90702:   </a:t>
            </a:r>
            <a:r>
              <a:rPr lang="en-US" sz="1600" dirty="0" err="1">
                <a:solidFill>
                  <a:schemeClr val="bg1"/>
                </a:solidFill>
              </a:rPr>
              <a:t>CnTAC|TCnn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LMI070: </a:t>
            </a:r>
            <a:r>
              <a:rPr lang="en-US" sz="1600" dirty="0" err="1">
                <a:solidFill>
                  <a:schemeClr val="bg1"/>
                </a:solidFill>
              </a:rPr>
              <a:t>CnTAC|TCTn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RG7916: </a:t>
            </a:r>
            <a:r>
              <a:rPr lang="en-US" sz="1600" dirty="0" err="1">
                <a:solidFill>
                  <a:schemeClr val="bg1"/>
                </a:solidFill>
              </a:rPr>
              <a:t>CTTAC|TCnT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DFA4A-51EE-46D1-94B8-D757F9C26955}"/>
              </a:ext>
            </a:extLst>
          </p:cNvPr>
          <p:cNvSpPr/>
          <p:nvPr/>
        </p:nvSpPr>
        <p:spPr>
          <a:xfrm rot="16200000">
            <a:off x="-80697" y="1923162"/>
            <a:ext cx="83210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09727 10X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002BCD-E8E7-49E0-94BD-92B455F3F354}"/>
              </a:ext>
            </a:extLst>
          </p:cNvPr>
          <p:cNvSpPr/>
          <p:nvPr/>
        </p:nvSpPr>
        <p:spPr>
          <a:xfrm rot="16200000">
            <a:off x="-59467" y="2898388"/>
            <a:ext cx="832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DMSO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72B58C-4F08-4654-BAB8-E2D8646C21EC}"/>
              </a:ext>
            </a:extLst>
          </p:cNvPr>
          <p:cNvSpPr/>
          <p:nvPr/>
        </p:nvSpPr>
        <p:spPr>
          <a:xfrm rot="16200000">
            <a:off x="-39045" y="3936226"/>
            <a:ext cx="832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Brana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12EC7-F08D-4D14-8D2C-3E9B0130C5C9}"/>
              </a:ext>
            </a:extLst>
          </p:cNvPr>
          <p:cNvSpPr/>
          <p:nvPr/>
        </p:nvSpPr>
        <p:spPr>
          <a:xfrm rot="16200000">
            <a:off x="-39044" y="4971814"/>
            <a:ext cx="8321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Risd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8E8B5-27E4-4C71-BB90-3770067D3BF6}"/>
              </a:ext>
            </a:extLst>
          </p:cNvPr>
          <p:cNvSpPr/>
          <p:nvPr/>
        </p:nvSpPr>
        <p:spPr>
          <a:xfrm>
            <a:off x="2541286" y="5638800"/>
            <a:ext cx="685800" cy="1524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B78F8C-1A91-433F-81E8-722C6093C331}"/>
              </a:ext>
            </a:extLst>
          </p:cNvPr>
          <p:cNvSpPr/>
          <p:nvPr/>
        </p:nvSpPr>
        <p:spPr>
          <a:xfrm>
            <a:off x="9556447" y="3788825"/>
            <a:ext cx="1007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3FF"/>
                </a:solidFill>
                <a:sym typeface="Wingdings" panose="05000000000000000000" pitchFamily="2" charset="2"/>
              </a:rPr>
              <a:t>Exon9 3’: </a:t>
            </a:r>
            <a:endParaRPr lang="en-US" sz="1600" dirty="0">
              <a:solidFill>
                <a:srgbClr val="00B3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DAD5BD-46AA-41CC-9F0F-80D4DE4BCF85}"/>
              </a:ext>
            </a:extLst>
          </p:cNvPr>
          <p:cNvSpPr/>
          <p:nvPr/>
        </p:nvSpPr>
        <p:spPr>
          <a:xfrm>
            <a:off x="10765194" y="4634756"/>
            <a:ext cx="13749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CTTAC|TCAT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05A92-8473-4469-8352-4441B287E7E9}"/>
              </a:ext>
            </a:extLst>
          </p:cNvPr>
          <p:cNvSpPr/>
          <p:nvPr/>
        </p:nvSpPr>
        <p:spPr>
          <a:xfrm>
            <a:off x="9571687" y="4634756"/>
            <a:ext cx="1492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Exon9 middle: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312FD8-018C-4D90-A1E8-235A6B81B4BB}"/>
              </a:ext>
            </a:extLst>
          </p:cNvPr>
          <p:cNvSpPr/>
          <p:nvPr/>
        </p:nvSpPr>
        <p:spPr>
          <a:xfrm>
            <a:off x="7010400" y="5638800"/>
            <a:ext cx="685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970BF2-B753-49B0-AC5D-EEDC60C02530}"/>
              </a:ext>
            </a:extLst>
          </p:cNvPr>
          <p:cNvSpPr/>
          <p:nvPr/>
        </p:nvSpPr>
        <p:spPr>
          <a:xfrm>
            <a:off x="51816" y="832955"/>
            <a:ext cx="24148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SMA fibroblast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258E52-B51A-4394-80DF-F75664A30B73}"/>
              </a:ext>
            </a:extLst>
          </p:cNvPr>
          <p:cNvSpPr/>
          <p:nvPr/>
        </p:nvSpPr>
        <p:spPr>
          <a:xfrm>
            <a:off x="9734516" y="4096397"/>
            <a:ext cx="1967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 One mismatch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34DD00-2023-4018-9EC0-234B4E73C729}"/>
              </a:ext>
            </a:extLst>
          </p:cNvPr>
          <p:cNvSpPr/>
          <p:nvPr/>
        </p:nvSpPr>
        <p:spPr>
          <a:xfrm>
            <a:off x="9795544" y="5009240"/>
            <a:ext cx="1967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 Perfect match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C13382-7250-4D16-A67A-1861127E722E}"/>
              </a:ext>
            </a:extLst>
          </p:cNvPr>
          <p:cNvSpPr/>
          <p:nvPr/>
        </p:nvSpPr>
        <p:spPr>
          <a:xfrm>
            <a:off x="4038600" y="802177"/>
            <a:ext cx="2414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Exon9 of FOXM1</a:t>
            </a:r>
          </a:p>
        </p:txBody>
      </p:sp>
    </p:spTree>
    <p:extLst>
      <p:ext uri="{BB962C8B-B14F-4D97-AF65-F5344CB8AC3E}">
        <p14:creationId xmlns:p14="http://schemas.microsoft.com/office/powerpoint/2010/main" val="654059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495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39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391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39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095F40-8B55-464A-A09C-26CC6B66482B}"/>
              </a:ext>
            </a:extLst>
          </p:cNvPr>
          <p:cNvSpPr txBox="1"/>
          <p:nvPr/>
        </p:nvSpPr>
        <p:spPr>
          <a:xfrm>
            <a:off x="49034" y="39469"/>
            <a:ext cx="1206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PCA from TPM – PC2~cell line. PC1?? (not dose)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2E259-209F-421C-ABB3-66DC4CEA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28393"/>
            <a:ext cx="4858997" cy="4454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0752F-AAAB-4878-A935-168DF5C2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610105"/>
            <a:ext cx="4887013" cy="4519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891A2-839A-45DB-B16A-80C91342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244" y="1694688"/>
            <a:ext cx="1333500" cy="844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2329A-685D-4B40-AB6F-13DD4D64E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342" y="2595823"/>
            <a:ext cx="500062" cy="17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B0360-452C-42AC-956A-3960A2C1FE41}"/>
              </a:ext>
            </a:extLst>
          </p:cNvPr>
          <p:cNvSpPr txBox="1"/>
          <p:nvPr/>
        </p:nvSpPr>
        <p:spPr>
          <a:xfrm>
            <a:off x="685800" y="907189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20190913095214</a:t>
            </a:r>
          </a:p>
        </p:txBody>
      </p:sp>
    </p:spTree>
    <p:extLst>
      <p:ext uri="{BB962C8B-B14F-4D97-AF65-F5344CB8AC3E}">
        <p14:creationId xmlns:p14="http://schemas.microsoft.com/office/powerpoint/2010/main" val="33402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4F5938-389B-4846-9F21-CCE236E1D619}"/>
              </a:ext>
            </a:extLst>
          </p:cNvPr>
          <p:cNvSpPr txBox="1"/>
          <p:nvPr/>
        </p:nvSpPr>
        <p:spPr>
          <a:xfrm>
            <a:off x="126887" y="76200"/>
            <a:ext cx="900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Sample Table (TST11451)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87CEE-F2CF-462D-80DC-06053DFE4FF5}"/>
              </a:ext>
            </a:extLst>
          </p:cNvPr>
          <p:cNvSpPr txBox="1"/>
          <p:nvPr/>
        </p:nvSpPr>
        <p:spPr>
          <a:xfrm>
            <a:off x="362527" y="618836"/>
            <a:ext cx="81718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HiSeq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Mixed length: /</a:t>
            </a:r>
            <a:r>
              <a:rPr lang="en-US" dirty="0" err="1">
                <a:solidFill>
                  <a:schemeClr val="bg1"/>
                </a:solidFill>
              </a:rPr>
              <a:t>IlluminaData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HiSeq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  <a:p>
            <a:r>
              <a:rPr lang="en-US" dirty="0">
                <a:solidFill>
                  <a:schemeClr val="bg1"/>
                </a:solidFill>
              </a:rPr>
              <a:t>190814_D00740_0171_ACDWHNANXX (75 X 67)</a:t>
            </a:r>
          </a:p>
          <a:p>
            <a:r>
              <a:rPr lang="en-US" dirty="0">
                <a:solidFill>
                  <a:schemeClr val="bg1"/>
                </a:solidFill>
              </a:rPr>
              <a:t>190816_D00740_0172_BCDWGYANXX (75 X 75)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Cells: </a:t>
            </a:r>
          </a:p>
          <a:p>
            <a:r>
              <a:rPr lang="en-US" dirty="0">
                <a:solidFill>
                  <a:schemeClr val="bg1"/>
                </a:solidFill>
              </a:rPr>
              <a:t>       Cell line    :   GM24468D, HNDS006-01C2, HNDS0030-01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iPSC-MN, D14.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Compound:  RG7916 (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       Dose         :     4, 40, 120, 400 </a:t>
            </a:r>
            <a:r>
              <a:rPr lang="en-US" dirty="0" err="1">
                <a:solidFill>
                  <a:schemeClr val="bg1"/>
                </a:solidFill>
              </a:rPr>
              <a:t>nM</a:t>
            </a:r>
            <a:r>
              <a:rPr lang="en-US" dirty="0">
                <a:solidFill>
                  <a:schemeClr val="bg1"/>
                </a:solidFill>
              </a:rPr>
              <a:t> (EC50 = 40nM for </a:t>
            </a:r>
            <a:r>
              <a:rPr lang="en-US" dirty="0" err="1">
                <a:solidFill>
                  <a:schemeClr val="bg1"/>
                </a:solidFill>
              </a:rPr>
              <a:t>iPSCMN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  <a:p>
            <a:r>
              <a:rPr lang="en-US" dirty="0">
                <a:solidFill>
                  <a:schemeClr val="bg1"/>
                </a:solidFill>
              </a:rPr>
              <a:t>       Time         :   24 hour after the compound treatment</a:t>
            </a:r>
          </a:p>
          <a:p>
            <a:r>
              <a:rPr lang="en-US" dirty="0">
                <a:solidFill>
                  <a:schemeClr val="bg1"/>
                </a:solidFill>
              </a:rPr>
              <a:t>       Replicates:   Each treatment X4, DMSO control X 4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</a:t>
            </a:r>
            <a:r>
              <a:rPr lang="en-US" i="1" dirty="0">
                <a:solidFill>
                  <a:schemeClr val="bg1"/>
                </a:solidFill>
              </a:rPr>
              <a:t>(except for HNDS0030-01 with 5 replicates of DMSO control) </a:t>
            </a: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Mapped to hg19 annotation without SMN1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61CDCE-AE2B-4CE0-9594-69873E037341}"/>
              </a:ext>
            </a:extLst>
          </p:cNvPr>
          <p:cNvSpPr txBox="1"/>
          <p:nvPr/>
        </p:nvSpPr>
        <p:spPr>
          <a:xfrm>
            <a:off x="1371600" y="5257800"/>
            <a:ext cx="464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Monitor local splice difference for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each treatment vs DMSO control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709B106-0038-4D19-A1C6-C6C625FC337F}"/>
              </a:ext>
            </a:extLst>
          </p:cNvPr>
          <p:cNvSpPr/>
          <p:nvPr/>
        </p:nvSpPr>
        <p:spPr>
          <a:xfrm>
            <a:off x="533400" y="5343301"/>
            <a:ext cx="692285" cy="39043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D19894-459B-4A5D-AED7-D04843F76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42859"/>
              </p:ext>
            </p:extLst>
          </p:nvPr>
        </p:nvGraphicFramePr>
        <p:xfrm>
          <a:off x="8077200" y="1540832"/>
          <a:ext cx="3962400" cy="41929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9568">
                  <a:extLst>
                    <a:ext uri="{9D8B030D-6E8A-4147-A177-3AD203B41FA5}">
                      <a16:colId xmlns:a16="http://schemas.microsoft.com/office/drawing/2014/main" val="3035579849"/>
                    </a:ext>
                  </a:extLst>
                </a:gridCol>
                <a:gridCol w="1322014">
                  <a:extLst>
                    <a:ext uri="{9D8B030D-6E8A-4147-A177-3AD203B41FA5}">
                      <a16:colId xmlns:a16="http://schemas.microsoft.com/office/drawing/2014/main" val="522460729"/>
                    </a:ext>
                  </a:extLst>
                </a:gridCol>
                <a:gridCol w="1270818">
                  <a:extLst>
                    <a:ext uri="{9D8B030D-6E8A-4147-A177-3AD203B41FA5}">
                      <a16:colId xmlns:a16="http://schemas.microsoft.com/office/drawing/2014/main" val="300790208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GM24468D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HNDS006-01C2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HNDS0030-01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4284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447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4297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77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079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266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367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215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647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120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120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120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5589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120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120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120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9689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120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120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120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2979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120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120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120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752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460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400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3039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400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400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128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RG7961-HCL 400 nM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RG7961-HCL 400 </a:t>
                      </a:r>
                      <a:r>
                        <a:rPr lang="en-US" sz="1100" u="none" strike="noStrike" dirty="0" err="1">
                          <a:effectLst/>
                        </a:rPr>
                        <a:t>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677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DMSO vehicle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DMSO vehicle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DMSO vehicle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706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DMSO vehicle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DMSO vehicle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DMSO vehicle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2958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DMSO vehicle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DMSO vehicle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DMSO vehicle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4727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DMSO vehicle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DMSO vehicle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DMSO vehicle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2407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DMSO vehicle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971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135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0DE4D7-A133-4117-9490-72A99D799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617463"/>
            <a:ext cx="4758040" cy="4410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D10AF1-E80F-4236-8034-91552A61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49384"/>
            <a:ext cx="4833684" cy="45462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9B7FA7-C43B-497C-A872-03CE42FD5D3A}"/>
              </a:ext>
            </a:extLst>
          </p:cNvPr>
          <p:cNvSpPr/>
          <p:nvPr/>
        </p:nvSpPr>
        <p:spPr>
          <a:xfrm>
            <a:off x="1066800" y="1152620"/>
            <a:ext cx="2805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20190913095229: the same</a:t>
            </a:r>
          </a:p>
        </p:txBody>
      </p:sp>
    </p:spTree>
    <p:extLst>
      <p:ext uri="{BB962C8B-B14F-4D97-AF65-F5344CB8AC3E}">
        <p14:creationId xmlns:p14="http://schemas.microsoft.com/office/powerpoint/2010/main" val="113357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CD1629-5E99-44DD-AFD7-0B6641B1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53" y="3362101"/>
            <a:ext cx="3346387" cy="3362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94FFC4-9AD4-42D0-B099-00A60655D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339" y="3397944"/>
            <a:ext cx="3346388" cy="3388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266A2-DE4E-45C5-98B9-97E16F5D0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054" y="3429000"/>
            <a:ext cx="3346388" cy="3367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D04768-72EC-4B16-8273-770CBB2B7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506" y="422706"/>
            <a:ext cx="3223484" cy="3269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D88D75-F109-4CBD-AD8B-7025C10A8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082" y="457200"/>
            <a:ext cx="3213283" cy="3254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F68F8-09CB-426B-A940-D233B7A56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831" y="443894"/>
            <a:ext cx="3228584" cy="3197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5BCB7-F032-48A4-9C17-8BB801F97D99}"/>
              </a:ext>
            </a:extLst>
          </p:cNvPr>
          <p:cNvSpPr txBox="1"/>
          <p:nvPr/>
        </p:nvSpPr>
        <p:spPr>
          <a:xfrm>
            <a:off x="49034" y="39469"/>
            <a:ext cx="1206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PCA from TPM, per cell line </a:t>
            </a:r>
            <a:r>
              <a:rPr lang="en-US" sz="3600" b="1" dirty="0">
                <a:solidFill>
                  <a:schemeClr val="bg1"/>
                </a:solidFill>
                <a:sym typeface="Wingdings" panose="05000000000000000000" pitchFamily="2" charset="2"/>
              </a:rPr>
              <a:t> none sense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B84E4-2DCD-43F7-9768-F87CDEAD06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1939022"/>
            <a:ext cx="1143000" cy="9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71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16AA32-DCAF-46BA-9E32-ADF91AE01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271587"/>
            <a:ext cx="8505825" cy="4314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1D2D0-BD04-4992-851A-04074D3C34DA}"/>
              </a:ext>
            </a:extLst>
          </p:cNvPr>
          <p:cNvSpPr txBox="1"/>
          <p:nvPr/>
        </p:nvSpPr>
        <p:spPr>
          <a:xfrm>
            <a:off x="49034" y="39469"/>
            <a:ext cx="1206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Euclidian distance, hierarchical clustering on </a:t>
            </a:r>
            <a:r>
              <a:rPr lang="en-US" sz="3600" b="1">
                <a:solidFill>
                  <a:schemeClr val="bg1"/>
                </a:solidFill>
              </a:rPr>
              <a:t>vst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612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94663-2767-4D1E-85AA-E9A80492E64F}"/>
              </a:ext>
            </a:extLst>
          </p:cNvPr>
          <p:cNvSpPr txBox="1"/>
          <p:nvPr/>
        </p:nvSpPr>
        <p:spPr>
          <a:xfrm>
            <a:off x="1352550" y="2819400"/>
            <a:ext cx="948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err="1">
                <a:solidFill>
                  <a:schemeClr val="bg1"/>
                </a:solidFill>
              </a:rPr>
              <a:t>Prev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089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FC6D9-7051-4F56-ABFB-868BA864ECC1}"/>
              </a:ext>
            </a:extLst>
          </p:cNvPr>
          <p:cNvSpPr txBox="1"/>
          <p:nvPr/>
        </p:nvSpPr>
        <p:spPr>
          <a:xfrm>
            <a:off x="0" y="381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Three different algorithms are used for splice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12746-975D-415C-9CEF-79D2F3B4E3F5}"/>
              </a:ext>
            </a:extLst>
          </p:cNvPr>
          <p:cNvSpPr txBox="1"/>
          <p:nvPr/>
        </p:nvSpPr>
        <p:spPr>
          <a:xfrm>
            <a:off x="8001000" y="649599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Eric Marshall, Ellen Tsai, Jessica Hurt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4E45B-D69C-4C58-8850-7C8B9CDB6D5C}"/>
              </a:ext>
            </a:extLst>
          </p:cNvPr>
          <p:cNvSpPr txBox="1"/>
          <p:nvPr/>
        </p:nvSpPr>
        <p:spPr>
          <a:xfrm>
            <a:off x="6781800" y="2832470"/>
            <a:ext cx="4279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Most straightforward interpretation; 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low-counts are not handled well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1338B-7718-4D0C-8F5B-4A4AD2C05FE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751840" y="3186413"/>
            <a:ext cx="2029960" cy="70788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AF420B1-EF72-4C23-BB8A-09830313A1D2}"/>
              </a:ext>
            </a:extLst>
          </p:cNvPr>
          <p:cNvSpPr txBox="1"/>
          <p:nvPr/>
        </p:nvSpPr>
        <p:spPr>
          <a:xfrm>
            <a:off x="1160011" y="1277681"/>
            <a:ext cx="573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Measure1: </a:t>
            </a:r>
            <a:r>
              <a:rPr lang="en-US" sz="2000" u="sng" dirty="0">
                <a:solidFill>
                  <a:schemeClr val="bg1"/>
                </a:solidFill>
              </a:rPr>
              <a:t>P</a:t>
            </a:r>
            <a:r>
              <a:rPr lang="en-US" sz="2000" dirty="0">
                <a:solidFill>
                  <a:schemeClr val="bg1"/>
                </a:solidFill>
              </a:rPr>
              <a:t>ercent </a:t>
            </a:r>
            <a:r>
              <a:rPr lang="en-US" sz="2000" u="sng" dirty="0">
                <a:solidFill>
                  <a:schemeClr val="bg1"/>
                </a:solidFill>
              </a:rPr>
              <a:t>S</a:t>
            </a:r>
            <a:r>
              <a:rPr lang="en-US" sz="2000" dirty="0">
                <a:solidFill>
                  <a:schemeClr val="bg1"/>
                </a:solidFill>
              </a:rPr>
              <a:t>pliced </a:t>
            </a:r>
            <a:r>
              <a:rPr lang="en-US" sz="2000" u="sng" dirty="0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n : e.g., exon skipping: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FDA2F-A945-4105-91C7-56E12951404C}"/>
              </a:ext>
            </a:extLst>
          </p:cNvPr>
          <p:cNvSpPr/>
          <p:nvPr/>
        </p:nvSpPr>
        <p:spPr>
          <a:xfrm>
            <a:off x="8520242" y="1420624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32B99-153F-4C97-8064-FF674B6541B0}"/>
              </a:ext>
            </a:extLst>
          </p:cNvPr>
          <p:cNvSpPr/>
          <p:nvPr/>
        </p:nvSpPr>
        <p:spPr>
          <a:xfrm>
            <a:off x="10137569" y="1420757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D6C46A-1E2A-440A-AC9F-05F8295B7865}"/>
              </a:ext>
            </a:extLst>
          </p:cNvPr>
          <p:cNvCxnSpPr/>
          <p:nvPr/>
        </p:nvCxnSpPr>
        <p:spPr>
          <a:xfrm flipV="1">
            <a:off x="8799525" y="1305600"/>
            <a:ext cx="697335" cy="591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706F5F-3437-4E6E-8986-FBA322E9DAA8}"/>
              </a:ext>
            </a:extLst>
          </p:cNvPr>
          <p:cNvCxnSpPr/>
          <p:nvPr/>
        </p:nvCxnSpPr>
        <p:spPr>
          <a:xfrm>
            <a:off x="8786942" y="1707839"/>
            <a:ext cx="1617327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39B7C7-C289-4AB4-9C72-31D16602A6CA}"/>
              </a:ext>
            </a:extLst>
          </p:cNvPr>
          <p:cNvCxnSpPr>
            <a:stCxn id="11" idx="3"/>
          </p:cNvCxnSpPr>
          <p:nvPr/>
        </p:nvCxnSpPr>
        <p:spPr>
          <a:xfrm>
            <a:off x="9053642" y="1502658"/>
            <a:ext cx="12192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FCF7D0-E616-4D79-86AC-C789277349BB}"/>
              </a:ext>
            </a:extLst>
          </p:cNvPr>
          <p:cNvSpPr/>
          <p:nvPr/>
        </p:nvSpPr>
        <p:spPr>
          <a:xfrm>
            <a:off x="9287835" y="1420624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A83A8-6DA1-4B41-8FAB-386C3169C60C}"/>
              </a:ext>
            </a:extLst>
          </p:cNvPr>
          <p:cNvSpPr txBox="1"/>
          <p:nvPr/>
        </p:nvSpPr>
        <p:spPr>
          <a:xfrm>
            <a:off x="9817681" y="111395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3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219556-DDEA-4172-AC88-960179F58FC7}"/>
              </a:ext>
            </a:extLst>
          </p:cNvPr>
          <p:cNvSpPr txBox="1"/>
          <p:nvPr/>
        </p:nvSpPr>
        <p:spPr>
          <a:xfrm>
            <a:off x="9004881" y="111829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F5020E-BF67-4439-9C2A-244163005AC3}"/>
              </a:ext>
            </a:extLst>
          </p:cNvPr>
          <p:cNvSpPr txBox="1"/>
          <p:nvPr/>
        </p:nvSpPr>
        <p:spPr>
          <a:xfrm>
            <a:off x="9423981" y="153305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2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27EAF7-4172-4EF5-9A5D-ED37C28DF29E}"/>
              </a:ext>
            </a:extLst>
          </p:cNvPr>
          <p:cNvCxnSpPr/>
          <p:nvPr/>
        </p:nvCxnSpPr>
        <p:spPr>
          <a:xfrm>
            <a:off x="9649609" y="1306083"/>
            <a:ext cx="75396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2FB349-7C4F-411D-9895-BE97AFB069BF}"/>
              </a:ext>
            </a:extLst>
          </p:cNvPr>
          <p:cNvSpPr txBox="1"/>
          <p:nvPr/>
        </p:nvSpPr>
        <p:spPr>
          <a:xfrm>
            <a:off x="6792023" y="117949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+C</a:t>
            </a:r>
            <a:r>
              <a:rPr lang="en-US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3</a:t>
            </a:r>
          </a:p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+2*C</a:t>
            </a:r>
            <a:r>
              <a:rPr lang="en-US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+C</a:t>
            </a:r>
            <a:r>
              <a:rPr lang="en-US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3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C4DD71-7259-4ECA-99CB-902D217CBC24}"/>
              </a:ext>
            </a:extLst>
          </p:cNvPr>
          <p:cNvCxnSpPr/>
          <p:nvPr/>
        </p:nvCxnSpPr>
        <p:spPr>
          <a:xfrm>
            <a:off x="6944423" y="1498132"/>
            <a:ext cx="11936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43BCF61-DFBD-4CCA-B8C1-C252C1859BFC}"/>
              </a:ext>
            </a:extLst>
          </p:cNvPr>
          <p:cNvSpPr/>
          <p:nvPr/>
        </p:nvSpPr>
        <p:spPr>
          <a:xfrm>
            <a:off x="6477000" y="1313466"/>
            <a:ext cx="664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AA1C7A-BD2F-494A-B4F2-1A5EA0A53C55}"/>
              </a:ext>
            </a:extLst>
          </p:cNvPr>
          <p:cNvSpPr txBox="1"/>
          <p:nvPr/>
        </p:nvSpPr>
        <p:spPr>
          <a:xfrm>
            <a:off x="1219200" y="1733490"/>
            <a:ext cx="458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Measure2: 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 = </a:t>
            </a:r>
            <a:r>
              <a:rPr lang="el-GR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ΔΨ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l-GR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sz="2000" baseline="-25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treatment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l-GR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sz="2000" baseline="-25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control</a:t>
            </a:r>
            <a:endParaRPr lang="en-US" sz="2000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594C55-590A-4B24-AB06-62D5660CF0B4}"/>
              </a:ext>
            </a:extLst>
          </p:cNvPr>
          <p:cNvSpPr txBox="1"/>
          <p:nvPr/>
        </p:nvSpPr>
        <p:spPr>
          <a:xfrm>
            <a:off x="550410" y="782815"/>
            <a:ext cx="8441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Focusing on </a:t>
            </a:r>
            <a:r>
              <a:rPr lang="en-US" sz="2000" b="1" i="1" dirty="0">
                <a:solidFill>
                  <a:schemeClr val="bg1"/>
                </a:solidFill>
              </a:rPr>
              <a:t>local</a:t>
            </a:r>
            <a:r>
              <a:rPr lang="en-US" sz="2000" dirty="0">
                <a:solidFill>
                  <a:schemeClr val="bg1"/>
                </a:solidFill>
              </a:rPr>
              <a:t> splicing event rather than full quantification of splice isoforms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94A448-1EE1-43EF-8E0B-65E5C028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490" y="3571875"/>
            <a:ext cx="2800350" cy="130492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C0600C-E8C6-4EE5-AD22-4D4598CD93AA}"/>
              </a:ext>
            </a:extLst>
          </p:cNvPr>
          <p:cNvSpPr txBox="1"/>
          <p:nvPr/>
        </p:nvSpPr>
        <p:spPr>
          <a:xfrm>
            <a:off x="6794500" y="3613427"/>
            <a:ext cx="3148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Different definition of “PSI”;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Intron centric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B5C1B8-0909-4D94-AAE7-DF1AF771A764}"/>
              </a:ext>
            </a:extLst>
          </p:cNvPr>
          <p:cNvSpPr txBox="1"/>
          <p:nvPr/>
        </p:nvSpPr>
        <p:spPr>
          <a:xfrm>
            <a:off x="6787395" y="4394537"/>
            <a:ext cx="4127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Different definition of “PSI”; </a:t>
            </a:r>
          </a:p>
          <a:p>
            <a:r>
              <a:rPr lang="en-US" sz="2000" dirty="0">
                <a:solidFill>
                  <a:schemeClr val="bg1"/>
                </a:solidFill>
              </a:rPr>
              <a:t>Junction centric;</a:t>
            </a:r>
          </a:p>
          <a:p>
            <a:r>
              <a:rPr lang="en-US" sz="2000" dirty="0">
                <a:solidFill>
                  <a:schemeClr val="bg1"/>
                </a:solidFill>
              </a:rPr>
              <a:t>Bayesian interpretation (no </a:t>
            </a:r>
            <a:r>
              <a:rPr lang="en-US" sz="2000" dirty="0" err="1">
                <a:solidFill>
                  <a:schemeClr val="bg1"/>
                </a:solidFill>
              </a:rPr>
              <a:t>p.val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F5ACF2-40F6-4FB6-8500-2958CFE9027D}"/>
              </a:ext>
            </a:extLst>
          </p:cNvPr>
          <p:cNvSpPr txBox="1"/>
          <p:nvPr/>
        </p:nvSpPr>
        <p:spPr>
          <a:xfrm>
            <a:off x="7792760" y="5540514"/>
            <a:ext cx="3637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000" i="1" dirty="0">
                <a:solidFill>
                  <a:schemeClr val="bg1"/>
                </a:solidFill>
              </a:rPr>
              <a:t>All three algorithm use 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     different statistical models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FEEE1F-18E6-41BC-99C4-006E39CFF100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4751840" y="3967370"/>
            <a:ext cx="2042660" cy="25696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54114B3-290A-4717-AAE7-00E4C3818B1B}"/>
              </a:ext>
            </a:extLst>
          </p:cNvPr>
          <p:cNvSpPr txBox="1"/>
          <p:nvPr/>
        </p:nvSpPr>
        <p:spPr>
          <a:xfrm>
            <a:off x="1544324" y="2514600"/>
            <a:ext cx="372186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Input: read counts from RNA-seq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82F271-A9D2-4615-9CFF-6579F1CFD94B}"/>
              </a:ext>
            </a:extLst>
          </p:cNvPr>
          <p:cNvSpPr txBox="1"/>
          <p:nvPr/>
        </p:nvSpPr>
        <p:spPr>
          <a:xfrm>
            <a:off x="685800" y="5556190"/>
            <a:ext cx="544906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Output: PSI and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dPSI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with statistical significance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3BBA634-0D7B-4C09-90AD-A31382D07306}"/>
              </a:ext>
            </a:extLst>
          </p:cNvPr>
          <p:cNvSpPr/>
          <p:nvPr/>
        </p:nvSpPr>
        <p:spPr>
          <a:xfrm rot="5400000">
            <a:off x="3168641" y="3051298"/>
            <a:ext cx="473232" cy="39043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66BA3C4-26C1-4D44-8D66-384B05420D13}"/>
              </a:ext>
            </a:extLst>
          </p:cNvPr>
          <p:cNvSpPr/>
          <p:nvPr/>
        </p:nvSpPr>
        <p:spPr>
          <a:xfrm rot="5400000">
            <a:off x="3154692" y="5016466"/>
            <a:ext cx="473232" cy="39043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2D18A6-3EAB-4187-9CE5-B6EC74EBB3DD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751840" y="4645401"/>
            <a:ext cx="2035555" cy="25696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297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F4F62-528D-4B95-9297-AF10F5453F9B}"/>
              </a:ext>
            </a:extLst>
          </p:cNvPr>
          <p:cNvSpPr txBox="1"/>
          <p:nvPr/>
        </p:nvSpPr>
        <p:spPr>
          <a:xfrm>
            <a:off x="94373" y="101025"/>
            <a:ext cx="1209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The difference in SMN2 </a:t>
            </a:r>
            <a:r>
              <a:rPr lang="en-US" sz="3600" b="1" dirty="0" err="1">
                <a:solidFill>
                  <a:schemeClr val="bg1"/>
                </a:solidFill>
              </a:rPr>
              <a:t>dPSI</a:t>
            </a:r>
            <a:r>
              <a:rPr lang="en-US" sz="3600" b="1" dirty="0">
                <a:solidFill>
                  <a:schemeClr val="bg1"/>
                </a:solidFill>
              </a:rPr>
              <a:t> between algorithms comes from varying definitions of “PSI”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F1560-3FD0-463A-BCEC-C7CBC8378FBB}"/>
              </a:ext>
            </a:extLst>
          </p:cNvPr>
          <p:cNvSpPr txBox="1"/>
          <p:nvPr/>
        </p:nvSpPr>
        <p:spPr>
          <a:xfrm>
            <a:off x="363258" y="1206906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: does not even use the word PSI, just called “Inclusion Level Difference”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Leafcutter: “Percent Spliced In”</a:t>
            </a:r>
          </a:p>
          <a:p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Majiq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: “Percent Selected Index” (one junction at a time)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3A929-38DE-4E03-BAE6-44C607829C56}"/>
              </a:ext>
            </a:extLst>
          </p:cNvPr>
          <p:cNvSpPr txBox="1"/>
          <p:nvPr/>
        </p:nvSpPr>
        <p:spPr>
          <a:xfrm>
            <a:off x="2514600" y="2754868"/>
            <a:ext cx="125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Example: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AE789-EF1F-452F-8ACD-77FB65ECD371}"/>
              </a:ext>
            </a:extLst>
          </p:cNvPr>
          <p:cNvSpPr/>
          <p:nvPr/>
        </p:nvSpPr>
        <p:spPr>
          <a:xfrm>
            <a:off x="4328197" y="2909275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26A4BC-0E44-4E3D-998D-82FA8A014EE9}"/>
              </a:ext>
            </a:extLst>
          </p:cNvPr>
          <p:cNvSpPr/>
          <p:nvPr/>
        </p:nvSpPr>
        <p:spPr>
          <a:xfrm>
            <a:off x="5945524" y="2909408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39D222-FF51-4A3C-A28A-A0F08F3D2489}"/>
              </a:ext>
            </a:extLst>
          </p:cNvPr>
          <p:cNvCxnSpPr/>
          <p:nvPr/>
        </p:nvCxnSpPr>
        <p:spPr>
          <a:xfrm flipV="1">
            <a:off x="4607480" y="2794251"/>
            <a:ext cx="697335" cy="591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438D6-8F98-440C-A95E-BBFBD253750F}"/>
              </a:ext>
            </a:extLst>
          </p:cNvPr>
          <p:cNvCxnSpPr/>
          <p:nvPr/>
        </p:nvCxnSpPr>
        <p:spPr>
          <a:xfrm>
            <a:off x="4594897" y="3196490"/>
            <a:ext cx="1617327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4F7A64-892C-463F-B053-59F562146D93}"/>
              </a:ext>
            </a:extLst>
          </p:cNvPr>
          <p:cNvCxnSpPr>
            <a:stCxn id="5" idx="3"/>
          </p:cNvCxnSpPr>
          <p:nvPr/>
        </p:nvCxnSpPr>
        <p:spPr>
          <a:xfrm>
            <a:off x="4861597" y="2991309"/>
            <a:ext cx="12192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FBF51C-D898-469E-BC09-3979455B3728}"/>
              </a:ext>
            </a:extLst>
          </p:cNvPr>
          <p:cNvSpPr/>
          <p:nvPr/>
        </p:nvSpPr>
        <p:spPr>
          <a:xfrm>
            <a:off x="5095790" y="2909275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303C0-14D9-427B-980C-A3E980B17F8A}"/>
              </a:ext>
            </a:extLst>
          </p:cNvPr>
          <p:cNvSpPr txBox="1"/>
          <p:nvPr/>
        </p:nvSpPr>
        <p:spPr>
          <a:xfrm>
            <a:off x="5473469" y="2472781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3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=29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70762-9A4F-4691-A77E-3A16DF299418}"/>
              </a:ext>
            </a:extLst>
          </p:cNvPr>
          <p:cNvSpPr txBox="1"/>
          <p:nvPr/>
        </p:nvSpPr>
        <p:spPr>
          <a:xfrm>
            <a:off x="4622336" y="2476168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=16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FCFD4-8F8D-4F0D-B3A8-CBBBD674606A}"/>
              </a:ext>
            </a:extLst>
          </p:cNvPr>
          <p:cNvSpPr txBox="1"/>
          <p:nvPr/>
        </p:nvSpPr>
        <p:spPr>
          <a:xfrm>
            <a:off x="5025881" y="3133937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2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=20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B4CF9-70E8-4543-BD44-3F6AD8FFDCD3}"/>
              </a:ext>
            </a:extLst>
          </p:cNvPr>
          <p:cNvSpPr txBox="1"/>
          <p:nvPr/>
        </p:nvSpPr>
        <p:spPr>
          <a:xfrm>
            <a:off x="4852858" y="2136879"/>
            <a:ext cx="10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&lt;DMSO&gt;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749CAE-DB69-4B79-A988-9936F9132F40}"/>
              </a:ext>
            </a:extLst>
          </p:cNvPr>
          <p:cNvCxnSpPr/>
          <p:nvPr/>
        </p:nvCxnSpPr>
        <p:spPr>
          <a:xfrm>
            <a:off x="5457564" y="2794734"/>
            <a:ext cx="75396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6052404-300A-439C-AC2D-7179984D019D}"/>
              </a:ext>
            </a:extLst>
          </p:cNvPr>
          <p:cNvSpPr/>
          <p:nvPr/>
        </p:nvSpPr>
        <p:spPr>
          <a:xfrm>
            <a:off x="6715913" y="2899538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412C29-EBC8-4354-8D06-B037A5CBA5B2}"/>
              </a:ext>
            </a:extLst>
          </p:cNvPr>
          <p:cNvSpPr/>
          <p:nvPr/>
        </p:nvSpPr>
        <p:spPr>
          <a:xfrm>
            <a:off x="8333240" y="2899671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E9CDB-3246-4352-9FE0-728DC98C25F6}"/>
              </a:ext>
            </a:extLst>
          </p:cNvPr>
          <p:cNvCxnSpPr/>
          <p:nvPr/>
        </p:nvCxnSpPr>
        <p:spPr>
          <a:xfrm flipV="1">
            <a:off x="6995196" y="2784514"/>
            <a:ext cx="697335" cy="591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753737-8EB8-43E9-B56A-10681F8B3298}"/>
              </a:ext>
            </a:extLst>
          </p:cNvPr>
          <p:cNvCxnSpPr/>
          <p:nvPr/>
        </p:nvCxnSpPr>
        <p:spPr>
          <a:xfrm>
            <a:off x="6982613" y="3186753"/>
            <a:ext cx="1617327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A67D39-C5AF-4F63-B5A0-015CA09BAEE6}"/>
              </a:ext>
            </a:extLst>
          </p:cNvPr>
          <p:cNvCxnSpPr>
            <a:stCxn id="16" idx="3"/>
          </p:cNvCxnSpPr>
          <p:nvPr/>
        </p:nvCxnSpPr>
        <p:spPr>
          <a:xfrm>
            <a:off x="7249313" y="2981572"/>
            <a:ext cx="12192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2E72A1-1D97-4D31-B288-D1A1ED78B7FA}"/>
              </a:ext>
            </a:extLst>
          </p:cNvPr>
          <p:cNvSpPr/>
          <p:nvPr/>
        </p:nvSpPr>
        <p:spPr>
          <a:xfrm>
            <a:off x="7483506" y="2899538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7E621-AEA3-4E11-96C9-BC385B827DF7}"/>
              </a:ext>
            </a:extLst>
          </p:cNvPr>
          <p:cNvSpPr txBox="1"/>
          <p:nvPr/>
        </p:nvSpPr>
        <p:spPr>
          <a:xfrm>
            <a:off x="7819764" y="244034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3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=79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71E3C-AE5D-415E-B841-43CC2921C446}"/>
              </a:ext>
            </a:extLst>
          </p:cNvPr>
          <p:cNvSpPr txBox="1"/>
          <p:nvPr/>
        </p:nvSpPr>
        <p:spPr>
          <a:xfrm>
            <a:off x="6968631" y="244373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=54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992EB-3ABB-4C1A-8C7E-D8254526FE34}"/>
              </a:ext>
            </a:extLst>
          </p:cNvPr>
          <p:cNvSpPr txBox="1"/>
          <p:nvPr/>
        </p:nvSpPr>
        <p:spPr>
          <a:xfrm>
            <a:off x="7472320" y="3124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bg1"/>
                </a:solidFill>
                <a:sym typeface="Wingdings" panose="05000000000000000000" pitchFamily="2" charset="2"/>
              </a:rPr>
              <a:t>2</a:t>
            </a:r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=0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D0F5B3-85AB-415D-B9A2-883240DA6DC3}"/>
              </a:ext>
            </a:extLst>
          </p:cNvPr>
          <p:cNvCxnSpPr/>
          <p:nvPr/>
        </p:nvCxnSpPr>
        <p:spPr>
          <a:xfrm>
            <a:off x="7845280" y="2784997"/>
            <a:ext cx="75396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6B182D-D77C-463F-BBA0-966CA3BA0517}"/>
              </a:ext>
            </a:extLst>
          </p:cNvPr>
          <p:cNvSpPr txBox="1"/>
          <p:nvPr/>
        </p:nvSpPr>
        <p:spPr>
          <a:xfrm>
            <a:off x="7164724" y="2128490"/>
            <a:ext cx="130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&lt;RG7916&gt;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E521A2-8CE3-4629-93F5-451046224255}"/>
              </a:ext>
            </a:extLst>
          </p:cNvPr>
          <p:cNvGrpSpPr/>
          <p:nvPr/>
        </p:nvGrpSpPr>
        <p:grpSpPr>
          <a:xfrm>
            <a:off x="2225612" y="3505200"/>
            <a:ext cx="1447800" cy="923330"/>
            <a:chOff x="457200" y="3581400"/>
            <a:chExt cx="1447800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21FE85-A784-4CED-824F-10EF68428598}"/>
                </a:ext>
              </a:extLst>
            </p:cNvPr>
            <p:cNvSpPr txBox="1"/>
            <p:nvPr/>
          </p:nvSpPr>
          <p:spPr>
            <a:xfrm>
              <a:off x="457200" y="3581400"/>
              <a:ext cx="1447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sym typeface="Wingdings" panose="05000000000000000000" pitchFamily="2" charset="2"/>
                </a:rPr>
                <a:t>rMATS</a:t>
              </a:r>
              <a:endParaRPr lang="en-US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</a:t>
              </a:r>
              <a:r>
                <a:rPr lang="en-US" b="1" i="1" dirty="0">
                  <a:solidFill>
                    <a:schemeClr val="bg1"/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*C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AF2C3F-5722-42DC-B2FA-99A0699237B9}"/>
                </a:ext>
              </a:extLst>
            </p:cNvPr>
            <p:cNvCxnSpPr/>
            <p:nvPr/>
          </p:nvCxnSpPr>
          <p:spPr>
            <a:xfrm>
              <a:off x="609600" y="4139967"/>
              <a:ext cx="11936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4769BF-2800-4382-B278-87FAA3BDF3F5}"/>
              </a:ext>
            </a:extLst>
          </p:cNvPr>
          <p:cNvGrpSpPr/>
          <p:nvPr/>
        </p:nvGrpSpPr>
        <p:grpSpPr>
          <a:xfrm>
            <a:off x="2241691" y="4571193"/>
            <a:ext cx="1447800" cy="923330"/>
            <a:chOff x="473279" y="4647393"/>
            <a:chExt cx="1447800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0F4880-4F02-4DF8-9706-789F10E72270}"/>
                </a:ext>
              </a:extLst>
            </p:cNvPr>
            <p:cNvSpPr txBox="1"/>
            <p:nvPr/>
          </p:nvSpPr>
          <p:spPr>
            <a:xfrm>
              <a:off x="473279" y="4647393"/>
              <a:ext cx="1447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Leafcutter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  <a:endParaRPr lang="en-US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178EFF2-A98D-48AA-A7FB-BE2509637542}"/>
                </a:ext>
              </a:extLst>
            </p:cNvPr>
            <p:cNvCxnSpPr/>
            <p:nvPr/>
          </p:nvCxnSpPr>
          <p:spPr>
            <a:xfrm>
              <a:off x="747440" y="5223545"/>
              <a:ext cx="9865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AD47C2-48BE-407B-839E-C0D900118039}"/>
              </a:ext>
            </a:extLst>
          </p:cNvPr>
          <p:cNvGrpSpPr/>
          <p:nvPr/>
        </p:nvGrpSpPr>
        <p:grpSpPr>
          <a:xfrm>
            <a:off x="1828800" y="5629870"/>
            <a:ext cx="2440324" cy="923330"/>
            <a:chOff x="46498" y="5706070"/>
            <a:chExt cx="2440324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4B1893-7AF3-40C7-9C5E-D32E009D3690}"/>
                </a:ext>
              </a:extLst>
            </p:cNvPr>
            <p:cNvSpPr txBox="1"/>
            <p:nvPr/>
          </p:nvSpPr>
          <p:spPr>
            <a:xfrm>
              <a:off x="46498" y="5706070"/>
              <a:ext cx="24403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             </a:t>
              </a:r>
              <a:r>
                <a:rPr lang="en-US" dirty="0" err="1">
                  <a:solidFill>
                    <a:schemeClr val="bg1"/>
                  </a:solidFill>
                  <a:sym typeface="Wingdings" panose="05000000000000000000" pitchFamily="2" charset="2"/>
                </a:rPr>
                <a:t>Majiq</a:t>
              </a:r>
              <a:endParaRPr lang="en-US" dirty="0">
                <a:solidFill>
                  <a:schemeClr val="bg1"/>
                </a:solidFill>
                <a:sym typeface="Wingdings" panose="05000000000000000000" pitchFamily="2" charset="2"/>
              </a:endParaRPr>
            </a:p>
            <a:p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   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               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</a:p>
            <a:p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           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bg1"/>
                  </a:solidFill>
                  <a:sym typeface="Wingdings" panose="05000000000000000000" pitchFamily="2" charset="2"/>
                </a:rPr>
                <a:t>3</a:t>
              </a:r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  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81C38-DC8A-4DF1-9EAB-B34FD482E10B}"/>
                </a:ext>
              </a:extLst>
            </p:cNvPr>
            <p:cNvCxnSpPr/>
            <p:nvPr/>
          </p:nvCxnSpPr>
          <p:spPr>
            <a:xfrm>
              <a:off x="348738" y="6307822"/>
              <a:ext cx="58281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0CE8EE-57CD-497D-94FA-E80922A0C400}"/>
                </a:ext>
              </a:extLst>
            </p:cNvPr>
            <p:cNvCxnSpPr/>
            <p:nvPr/>
          </p:nvCxnSpPr>
          <p:spPr>
            <a:xfrm>
              <a:off x="1545513" y="6298734"/>
              <a:ext cx="6411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FFB3D2-B0F3-4E3C-A743-02335501B719}"/>
                </a:ext>
              </a:extLst>
            </p:cNvPr>
            <p:cNvSpPr txBox="1"/>
            <p:nvPr/>
          </p:nvSpPr>
          <p:spPr>
            <a:xfrm>
              <a:off x="1028424" y="6099279"/>
              <a:ext cx="419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sym typeface="Wingdings" panose="05000000000000000000" pitchFamily="2" charset="2"/>
                </a:rPr>
                <a:t>or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8508D8-0651-4D73-B1B3-9742A6437418}"/>
              </a:ext>
            </a:extLst>
          </p:cNvPr>
          <p:cNvSpPr txBox="1"/>
          <p:nvPr/>
        </p:nvSpPr>
        <p:spPr>
          <a:xfrm>
            <a:off x="4973358" y="390158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0.53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263D84-F7E7-4249-BE2F-17432E7DD61A}"/>
              </a:ext>
            </a:extLst>
          </p:cNvPr>
          <p:cNvSpPr txBox="1"/>
          <p:nvPr/>
        </p:nvSpPr>
        <p:spPr>
          <a:xfrm>
            <a:off x="7223271" y="390158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1.0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CBD088-EF5D-44AD-AA55-92D988BA53B6}"/>
              </a:ext>
            </a:extLst>
          </p:cNvPr>
          <p:cNvSpPr txBox="1"/>
          <p:nvPr/>
        </p:nvSpPr>
        <p:spPr>
          <a:xfrm>
            <a:off x="4973358" y="492367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0.69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D0A55C-1F68-4E35-8941-932E4861063B}"/>
              </a:ext>
            </a:extLst>
          </p:cNvPr>
          <p:cNvSpPr txBox="1"/>
          <p:nvPr/>
        </p:nvSpPr>
        <p:spPr>
          <a:xfrm>
            <a:off x="7223271" y="492367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1.0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AEC584-D799-41CB-9E2F-96978AEB55C6}"/>
              </a:ext>
            </a:extLst>
          </p:cNvPr>
          <p:cNvSpPr txBox="1"/>
          <p:nvPr/>
        </p:nvSpPr>
        <p:spPr>
          <a:xfrm>
            <a:off x="4668558" y="596737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0.44 or 0.59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B643F2-6107-469B-9F14-A8CA69E48112}"/>
              </a:ext>
            </a:extLst>
          </p:cNvPr>
          <p:cNvSpPr txBox="1"/>
          <p:nvPr/>
        </p:nvSpPr>
        <p:spPr>
          <a:xfrm>
            <a:off x="6918471" y="596737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1 or 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25699-480F-4493-8137-ADCD1103459E}"/>
              </a:ext>
            </a:extLst>
          </p:cNvPr>
          <p:cNvSpPr txBox="1"/>
          <p:nvPr/>
        </p:nvSpPr>
        <p:spPr>
          <a:xfrm>
            <a:off x="9238419" y="2714298"/>
            <a:ext cx="10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Delta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FB4A6E-F441-4922-89A4-2B3F51A23B30}"/>
              </a:ext>
            </a:extLst>
          </p:cNvPr>
          <p:cNvSpPr txBox="1"/>
          <p:nvPr/>
        </p:nvSpPr>
        <p:spPr>
          <a:xfrm>
            <a:off x="9238419" y="3886200"/>
            <a:ext cx="10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0.47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811CBB-C13D-41ED-8F65-75BEE70EA09F}"/>
              </a:ext>
            </a:extLst>
          </p:cNvPr>
          <p:cNvSpPr txBox="1"/>
          <p:nvPr/>
        </p:nvSpPr>
        <p:spPr>
          <a:xfrm>
            <a:off x="9238419" y="4908290"/>
            <a:ext cx="10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0.31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52ED80-3A3B-43CF-99B8-FD1E4643E316}"/>
              </a:ext>
            </a:extLst>
          </p:cNvPr>
          <p:cNvSpPr txBox="1"/>
          <p:nvPr/>
        </p:nvSpPr>
        <p:spPr>
          <a:xfrm>
            <a:off x="8993524" y="5951989"/>
            <a:ext cx="157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0.56 or 0.41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04E13A-5171-49F9-92F9-808C96EF5D24}"/>
              </a:ext>
            </a:extLst>
          </p:cNvPr>
          <p:cNvCxnSpPr/>
          <p:nvPr/>
        </p:nvCxnSpPr>
        <p:spPr>
          <a:xfrm>
            <a:off x="2055539" y="3538756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30704D-72F0-40A2-A7E9-DE4A788CB4DA}"/>
              </a:ext>
            </a:extLst>
          </p:cNvPr>
          <p:cNvCxnSpPr/>
          <p:nvPr/>
        </p:nvCxnSpPr>
        <p:spPr>
          <a:xfrm>
            <a:off x="2059324" y="4504189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E959AC-9D3A-4D7C-8379-C61497E43184}"/>
              </a:ext>
            </a:extLst>
          </p:cNvPr>
          <p:cNvCxnSpPr/>
          <p:nvPr/>
        </p:nvCxnSpPr>
        <p:spPr>
          <a:xfrm>
            <a:off x="2067713" y="5553512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6F4B4B-E904-4761-84F1-F6041956DBD6}"/>
              </a:ext>
            </a:extLst>
          </p:cNvPr>
          <p:cNvCxnSpPr/>
          <p:nvPr/>
        </p:nvCxnSpPr>
        <p:spPr>
          <a:xfrm>
            <a:off x="2067713" y="6629400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CE8359-DA8F-4A6D-BDF0-E1D297719D41}"/>
              </a:ext>
            </a:extLst>
          </p:cNvPr>
          <p:cNvCxnSpPr/>
          <p:nvPr/>
        </p:nvCxnSpPr>
        <p:spPr>
          <a:xfrm>
            <a:off x="4132803" y="2177534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EAA595-CF35-422D-A8B5-0751833CFB0A}"/>
              </a:ext>
            </a:extLst>
          </p:cNvPr>
          <p:cNvCxnSpPr/>
          <p:nvPr/>
        </p:nvCxnSpPr>
        <p:spPr>
          <a:xfrm>
            <a:off x="6613847" y="2176244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84B4CC-920A-40A7-A932-99582AA26BCE}"/>
              </a:ext>
            </a:extLst>
          </p:cNvPr>
          <p:cNvCxnSpPr/>
          <p:nvPr/>
        </p:nvCxnSpPr>
        <p:spPr>
          <a:xfrm>
            <a:off x="9069724" y="2177534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6DD30E-5451-444D-87DE-832B0307AB84}"/>
              </a:ext>
            </a:extLst>
          </p:cNvPr>
          <p:cNvCxnSpPr/>
          <p:nvPr/>
        </p:nvCxnSpPr>
        <p:spPr>
          <a:xfrm>
            <a:off x="10373513" y="2167156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24F9B9-660D-4589-AA58-147BBD69874D}"/>
              </a:ext>
            </a:extLst>
          </p:cNvPr>
          <p:cNvCxnSpPr/>
          <p:nvPr/>
        </p:nvCxnSpPr>
        <p:spPr>
          <a:xfrm>
            <a:off x="2067713" y="3547195"/>
            <a:ext cx="0" cy="307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CED550-2EB1-4CF1-95F4-527D4255CB3D}"/>
              </a:ext>
            </a:extLst>
          </p:cNvPr>
          <p:cNvCxnSpPr/>
          <p:nvPr/>
        </p:nvCxnSpPr>
        <p:spPr>
          <a:xfrm flipV="1">
            <a:off x="4132803" y="2169844"/>
            <a:ext cx="6234563" cy="7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823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94663-2767-4D1E-85AA-E9A80492E64F}"/>
              </a:ext>
            </a:extLst>
          </p:cNvPr>
          <p:cNvSpPr txBox="1"/>
          <p:nvPr/>
        </p:nvSpPr>
        <p:spPr>
          <a:xfrm>
            <a:off x="1143000" y="2286000"/>
            <a:ext cx="94869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Splicing:</a:t>
            </a:r>
          </a:p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Setting cutoffs for </a:t>
            </a:r>
            <a:r>
              <a:rPr lang="en-US" sz="4000" b="1" dirty="0" err="1">
                <a:solidFill>
                  <a:schemeClr val="bg1"/>
                </a:solidFill>
              </a:rPr>
              <a:t>dPSI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165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4580C8-2B4D-468F-BEA7-932CF067EC2E}"/>
              </a:ext>
            </a:extLst>
          </p:cNvPr>
          <p:cNvSpPr txBox="1"/>
          <p:nvPr/>
        </p:nvSpPr>
        <p:spPr>
          <a:xfrm>
            <a:off x="76200" y="54114"/>
            <a:ext cx="9006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Criteria for </a:t>
            </a:r>
            <a:r>
              <a:rPr lang="en-US" sz="3600" b="1" dirty="0" err="1">
                <a:solidFill>
                  <a:schemeClr val="bg1"/>
                </a:solidFill>
              </a:rPr>
              <a:t>dPSI</a:t>
            </a:r>
            <a:r>
              <a:rPr lang="en-US" sz="3600" b="1" dirty="0">
                <a:solidFill>
                  <a:schemeClr val="bg1"/>
                </a:solidFill>
              </a:rPr>
              <a:t> and related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053BB-AC28-4DEB-A1B1-0FC9CC52D73C}"/>
              </a:ext>
            </a:extLst>
          </p:cNvPr>
          <p:cNvSpPr txBox="1"/>
          <p:nvPr/>
        </p:nvSpPr>
        <p:spPr>
          <a:xfrm>
            <a:off x="228600" y="1066800"/>
            <a:ext cx="112014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 Minimal set of splice isoforms that explain biological signature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 no phenotype available.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(2) Data-driven:</a:t>
            </a:r>
          </a:p>
          <a:p>
            <a:r>
              <a:rPr lang="en-US" dirty="0">
                <a:solidFill>
                  <a:schemeClr val="bg1"/>
                </a:solidFill>
              </a:rPr>
              <a:t>       a. upper bound: SMN2 must be included</a:t>
            </a:r>
          </a:p>
          <a:p>
            <a:r>
              <a:rPr lang="en-US" dirty="0">
                <a:solidFill>
                  <a:schemeClr val="bg1"/>
                </a:solidFill>
              </a:rPr>
              <a:t>       b. lower bound: null-comparison should give (close to) no positive signal</a:t>
            </a:r>
          </a:p>
          <a:p>
            <a:r>
              <a:rPr lang="en-US" dirty="0">
                <a:solidFill>
                  <a:schemeClr val="bg1"/>
                </a:solidFill>
              </a:rPr>
              <a:t>       c. consistency: junctions significant in lower dose should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also be significant at higher dose, with consistent direction           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i="1" dirty="0">
                <a:solidFill>
                  <a:schemeClr val="bg1"/>
                </a:solidFill>
                <a:sym typeface="Wingdings" panose="05000000000000000000" pitchFamily="2" charset="2"/>
              </a:rPr>
              <a:t> These will depend on effect size, within- and between- sample variability, read depth, and sample size. </a:t>
            </a:r>
          </a:p>
          <a:p>
            <a:endParaRPr lang="en-US" sz="2000" i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2000" i="1" dirty="0">
                <a:solidFill>
                  <a:schemeClr val="bg1"/>
                </a:solidFill>
                <a:sym typeface="Wingdings" panose="05000000000000000000" pitchFamily="2" charset="2"/>
              </a:rPr>
              <a:t> Parameter set for this experiment is not transferrable to other experiment. </a:t>
            </a:r>
            <a:endParaRPr lang="en-US" sz="2000" i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EA496C-B520-4AFB-9FE6-8F10BA6DAAE2}"/>
              </a:ext>
            </a:extLst>
          </p:cNvPr>
          <p:cNvCxnSpPr/>
          <p:nvPr/>
        </p:nvCxnSpPr>
        <p:spPr>
          <a:xfrm>
            <a:off x="228600" y="1312492"/>
            <a:ext cx="6172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4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9D858-39ED-4A54-8739-FACEC2367340}"/>
              </a:ext>
            </a:extLst>
          </p:cNvPr>
          <p:cNvSpPr txBox="1"/>
          <p:nvPr/>
        </p:nvSpPr>
        <p:spPr>
          <a:xfrm>
            <a:off x="76200" y="54114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Optimal parameters set by consistency measure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55215-06AA-4FF8-95AC-E62EA8F5FE73}"/>
              </a:ext>
            </a:extLst>
          </p:cNvPr>
          <p:cNvSpPr txBox="1"/>
          <p:nvPr/>
        </p:nvSpPr>
        <p:spPr>
          <a:xfrm>
            <a:off x="264780" y="786824"/>
            <a:ext cx="96412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(2) Data-driven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a. upper bound: SMN2 must be included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b. lower bound: null-comparison should give no positive signal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c. consistency: junctions significant in lower dose should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              also be significant at higher dose, with consistent direction                      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C8EAB2-3973-4893-8086-2078EDDB49C9}"/>
              </a:ext>
            </a:extLst>
          </p:cNvPr>
          <p:cNvCxnSpPr/>
          <p:nvPr/>
        </p:nvCxnSpPr>
        <p:spPr>
          <a:xfrm>
            <a:off x="2466408" y="3824205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73DD64-BD7B-4414-9AE9-FF742A6AB837}"/>
              </a:ext>
            </a:extLst>
          </p:cNvPr>
          <p:cNvCxnSpPr/>
          <p:nvPr/>
        </p:nvCxnSpPr>
        <p:spPr>
          <a:xfrm flipV="1">
            <a:off x="2466408" y="2833605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8988C3-854B-43E1-A2E3-501288B38E8B}"/>
              </a:ext>
            </a:extLst>
          </p:cNvPr>
          <p:cNvSpPr txBox="1"/>
          <p:nvPr/>
        </p:nvSpPr>
        <p:spPr>
          <a:xfrm rot="16200000">
            <a:off x="1270327" y="3011747"/>
            <a:ext cx="171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(junction level)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FEBEE-3179-4D0D-9160-F62CBBC45199}"/>
              </a:ext>
            </a:extLst>
          </p:cNvPr>
          <p:cNvSpPr txBox="1"/>
          <p:nvPr/>
        </p:nvSpPr>
        <p:spPr>
          <a:xfrm>
            <a:off x="3084554" y="38358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5CF48B-4FD7-4A12-87EB-02BBF6A96516}"/>
              </a:ext>
            </a:extLst>
          </p:cNvPr>
          <p:cNvSpPr/>
          <p:nvPr/>
        </p:nvSpPr>
        <p:spPr>
          <a:xfrm>
            <a:off x="2584624" y="360486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3540C2-ADBB-4205-A776-565C7B5328AD}"/>
              </a:ext>
            </a:extLst>
          </p:cNvPr>
          <p:cNvSpPr/>
          <p:nvPr/>
        </p:nvSpPr>
        <p:spPr>
          <a:xfrm>
            <a:off x="2846694" y="334848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CC7E4C-77EA-4D67-B58C-372E8DA83D09}"/>
              </a:ext>
            </a:extLst>
          </p:cNvPr>
          <p:cNvSpPr/>
          <p:nvPr/>
        </p:nvSpPr>
        <p:spPr>
          <a:xfrm>
            <a:off x="3160754" y="328297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F0F823-4BAA-4D31-A7F3-95BB9C61C7F1}"/>
              </a:ext>
            </a:extLst>
          </p:cNvPr>
          <p:cNvSpPr/>
          <p:nvPr/>
        </p:nvSpPr>
        <p:spPr>
          <a:xfrm>
            <a:off x="3338078" y="298600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526886-77EB-4110-8CC9-8B43B11090A8}"/>
              </a:ext>
            </a:extLst>
          </p:cNvPr>
          <p:cNvCxnSpPr/>
          <p:nvPr/>
        </p:nvCxnSpPr>
        <p:spPr>
          <a:xfrm>
            <a:off x="5191310" y="3832751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3F0EEC-93CA-4C03-A318-85DA467269FA}"/>
              </a:ext>
            </a:extLst>
          </p:cNvPr>
          <p:cNvCxnSpPr/>
          <p:nvPr/>
        </p:nvCxnSpPr>
        <p:spPr>
          <a:xfrm flipV="1">
            <a:off x="5191310" y="2842151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202F6B-1BFE-4A0C-9C6C-7A1EBC3AEF51}"/>
              </a:ext>
            </a:extLst>
          </p:cNvPr>
          <p:cNvSpPr txBox="1"/>
          <p:nvPr/>
        </p:nvSpPr>
        <p:spPr>
          <a:xfrm>
            <a:off x="5800910" y="38444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66C594-932B-48C4-8B39-FE95ABB2C981}"/>
              </a:ext>
            </a:extLst>
          </p:cNvPr>
          <p:cNvSpPr/>
          <p:nvPr/>
        </p:nvSpPr>
        <p:spPr>
          <a:xfrm>
            <a:off x="5309526" y="37565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0CDA14-D84E-4389-B59C-50813DC64D12}"/>
              </a:ext>
            </a:extLst>
          </p:cNvPr>
          <p:cNvSpPr/>
          <p:nvPr/>
        </p:nvSpPr>
        <p:spPr>
          <a:xfrm>
            <a:off x="5571596" y="3010929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7EAEBB-2183-4BF3-BBE0-C1299626D5C3}"/>
              </a:ext>
            </a:extLst>
          </p:cNvPr>
          <p:cNvSpPr/>
          <p:nvPr/>
        </p:nvSpPr>
        <p:spPr>
          <a:xfrm>
            <a:off x="5824629" y="30707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E74E12-6CA7-4908-A5A7-25F32EE75BD7}"/>
              </a:ext>
            </a:extLst>
          </p:cNvPr>
          <p:cNvSpPr/>
          <p:nvPr/>
        </p:nvSpPr>
        <p:spPr>
          <a:xfrm>
            <a:off x="6062980" y="29945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89FD49-6406-44FC-920F-CF1DA4640357}"/>
              </a:ext>
            </a:extLst>
          </p:cNvPr>
          <p:cNvCxnSpPr/>
          <p:nvPr/>
        </p:nvCxnSpPr>
        <p:spPr>
          <a:xfrm>
            <a:off x="6598300" y="3837381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C8ED60-0125-44E8-93F1-F5580EF8C1E3}"/>
              </a:ext>
            </a:extLst>
          </p:cNvPr>
          <p:cNvCxnSpPr/>
          <p:nvPr/>
        </p:nvCxnSpPr>
        <p:spPr>
          <a:xfrm flipV="1">
            <a:off x="6598300" y="2846781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08D4D5-471A-4053-9D74-599069454690}"/>
              </a:ext>
            </a:extLst>
          </p:cNvPr>
          <p:cNvSpPr txBox="1"/>
          <p:nvPr/>
        </p:nvSpPr>
        <p:spPr>
          <a:xfrm>
            <a:off x="7207900" y="38490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8DA334-8E7B-43B0-B500-9E28C82B6891}"/>
              </a:ext>
            </a:extLst>
          </p:cNvPr>
          <p:cNvSpPr/>
          <p:nvPr/>
        </p:nvSpPr>
        <p:spPr>
          <a:xfrm>
            <a:off x="6716516" y="376118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F8BDB5-ACD5-4E63-8D67-8ED65850C25C}"/>
              </a:ext>
            </a:extLst>
          </p:cNvPr>
          <p:cNvSpPr/>
          <p:nvPr/>
        </p:nvSpPr>
        <p:spPr>
          <a:xfrm>
            <a:off x="6978586" y="375192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9442549-4209-4F98-90B6-FEF2A599EDBD}"/>
              </a:ext>
            </a:extLst>
          </p:cNvPr>
          <p:cNvSpPr/>
          <p:nvPr/>
        </p:nvSpPr>
        <p:spPr>
          <a:xfrm>
            <a:off x="7231619" y="307538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B8BD48-2D1A-4A29-910E-0DA9EFCBA623}"/>
              </a:ext>
            </a:extLst>
          </p:cNvPr>
          <p:cNvSpPr/>
          <p:nvPr/>
        </p:nvSpPr>
        <p:spPr>
          <a:xfrm>
            <a:off x="7469970" y="299918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91914E-9013-4EA5-A92D-AA107E4F9D4F}"/>
              </a:ext>
            </a:extLst>
          </p:cNvPr>
          <p:cNvCxnSpPr/>
          <p:nvPr/>
        </p:nvCxnSpPr>
        <p:spPr>
          <a:xfrm>
            <a:off x="8096662" y="3833463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D6884B-B442-4139-8CB5-CDCD15157E81}"/>
              </a:ext>
            </a:extLst>
          </p:cNvPr>
          <p:cNvCxnSpPr/>
          <p:nvPr/>
        </p:nvCxnSpPr>
        <p:spPr>
          <a:xfrm flipV="1">
            <a:off x="8096662" y="2842863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94AAE2F-E0F1-449B-97E3-CA0A18D4DE14}"/>
              </a:ext>
            </a:extLst>
          </p:cNvPr>
          <p:cNvSpPr txBox="1"/>
          <p:nvPr/>
        </p:nvSpPr>
        <p:spPr>
          <a:xfrm>
            <a:off x="8706262" y="38451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A4E7C2-2627-4468-985E-510C5816B901}"/>
              </a:ext>
            </a:extLst>
          </p:cNvPr>
          <p:cNvSpPr/>
          <p:nvPr/>
        </p:nvSpPr>
        <p:spPr>
          <a:xfrm>
            <a:off x="8214878" y="375726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A6F08FF-5981-40CC-82E9-4A8634A698C6}"/>
              </a:ext>
            </a:extLst>
          </p:cNvPr>
          <p:cNvSpPr/>
          <p:nvPr/>
        </p:nvSpPr>
        <p:spPr>
          <a:xfrm>
            <a:off x="8476948" y="376438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C60AA8-9DEC-491A-9433-2DCB25DAC656}"/>
              </a:ext>
            </a:extLst>
          </p:cNvPr>
          <p:cNvSpPr/>
          <p:nvPr/>
        </p:nvSpPr>
        <p:spPr>
          <a:xfrm>
            <a:off x="8729981" y="3730199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D6D491-9139-4C0F-867D-0A8B56DDD62E}"/>
              </a:ext>
            </a:extLst>
          </p:cNvPr>
          <p:cNvSpPr/>
          <p:nvPr/>
        </p:nvSpPr>
        <p:spPr>
          <a:xfrm>
            <a:off x="8968332" y="2995263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6069D1-2F10-4D7A-BEF6-2B161775223C}"/>
              </a:ext>
            </a:extLst>
          </p:cNvPr>
          <p:cNvCxnSpPr/>
          <p:nvPr/>
        </p:nvCxnSpPr>
        <p:spPr>
          <a:xfrm>
            <a:off x="3787446" y="3832751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2FBD00-396C-4198-8D7E-E99D7EC5315D}"/>
              </a:ext>
            </a:extLst>
          </p:cNvPr>
          <p:cNvCxnSpPr/>
          <p:nvPr/>
        </p:nvCxnSpPr>
        <p:spPr>
          <a:xfrm flipV="1">
            <a:off x="3787446" y="2842151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B0BCA2-DDE6-4E45-8F1F-E86ED1064F91}"/>
              </a:ext>
            </a:extLst>
          </p:cNvPr>
          <p:cNvSpPr txBox="1"/>
          <p:nvPr/>
        </p:nvSpPr>
        <p:spPr>
          <a:xfrm>
            <a:off x="4397046" y="38444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F84EB00-0C8D-42C5-B798-482DC14A97BC}"/>
              </a:ext>
            </a:extLst>
          </p:cNvPr>
          <p:cNvSpPr/>
          <p:nvPr/>
        </p:nvSpPr>
        <p:spPr>
          <a:xfrm>
            <a:off x="3905662" y="298600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ED7FDC-B3AA-40AE-9FFE-044186FE04E8}"/>
              </a:ext>
            </a:extLst>
          </p:cNvPr>
          <p:cNvSpPr/>
          <p:nvPr/>
        </p:nvSpPr>
        <p:spPr>
          <a:xfrm>
            <a:off x="4167732" y="306220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6C8BE96-13A9-4EE1-AAC6-BA6AF5470E70}"/>
              </a:ext>
            </a:extLst>
          </p:cNvPr>
          <p:cNvSpPr/>
          <p:nvPr/>
        </p:nvSpPr>
        <p:spPr>
          <a:xfrm>
            <a:off x="4439062" y="2934729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877A39-E2EA-49DE-B6A2-32B2A23BBF34}"/>
              </a:ext>
            </a:extLst>
          </p:cNvPr>
          <p:cNvSpPr/>
          <p:nvPr/>
        </p:nvSpPr>
        <p:spPr>
          <a:xfrm>
            <a:off x="4659116" y="29945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F33A3D-8F48-458F-B303-EACF71A5376A}"/>
              </a:ext>
            </a:extLst>
          </p:cNvPr>
          <p:cNvCxnSpPr/>
          <p:nvPr/>
        </p:nvCxnSpPr>
        <p:spPr>
          <a:xfrm>
            <a:off x="2440769" y="5853957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7D09916-BB12-4E7A-AC88-3F245A0DFC18}"/>
              </a:ext>
            </a:extLst>
          </p:cNvPr>
          <p:cNvCxnSpPr/>
          <p:nvPr/>
        </p:nvCxnSpPr>
        <p:spPr>
          <a:xfrm flipV="1">
            <a:off x="2440769" y="4863357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CE8BA6-0E35-4DC1-8F0F-AE82A1B6D449}"/>
              </a:ext>
            </a:extLst>
          </p:cNvPr>
          <p:cNvSpPr txBox="1"/>
          <p:nvPr/>
        </p:nvSpPr>
        <p:spPr>
          <a:xfrm rot="16200000">
            <a:off x="1286352" y="5062798"/>
            <a:ext cx="162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(junction level)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844601-9C12-498D-AA85-08F75EC2E330}"/>
              </a:ext>
            </a:extLst>
          </p:cNvPr>
          <p:cNvSpPr txBox="1"/>
          <p:nvPr/>
        </p:nvSpPr>
        <p:spPr>
          <a:xfrm>
            <a:off x="3058915" y="58656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0DB53C9-57D2-46C2-846C-FA473169FD58}"/>
              </a:ext>
            </a:extLst>
          </p:cNvPr>
          <p:cNvSpPr/>
          <p:nvPr/>
        </p:nvSpPr>
        <p:spPr>
          <a:xfrm>
            <a:off x="2558985" y="5634617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2FE946-571B-4F2F-A392-573A8C347BEB}"/>
              </a:ext>
            </a:extLst>
          </p:cNvPr>
          <p:cNvSpPr/>
          <p:nvPr/>
        </p:nvSpPr>
        <p:spPr>
          <a:xfrm>
            <a:off x="2779039" y="50741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36CAFA9-EE92-4A43-9A65-0E55F6E00FC2}"/>
              </a:ext>
            </a:extLst>
          </p:cNvPr>
          <p:cNvSpPr/>
          <p:nvPr/>
        </p:nvSpPr>
        <p:spPr>
          <a:xfrm>
            <a:off x="3051083" y="5616945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C83DC05-4F76-4A21-8B5F-A80B050964DD}"/>
              </a:ext>
            </a:extLst>
          </p:cNvPr>
          <p:cNvSpPr/>
          <p:nvPr/>
        </p:nvSpPr>
        <p:spPr>
          <a:xfrm>
            <a:off x="3308523" y="5074151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211086B-A27D-44A3-B3A5-947E76A1478B}"/>
              </a:ext>
            </a:extLst>
          </p:cNvPr>
          <p:cNvCxnSpPr/>
          <p:nvPr/>
        </p:nvCxnSpPr>
        <p:spPr>
          <a:xfrm>
            <a:off x="5165671" y="5862503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8B1009-5208-4AC6-ADBD-69DA2615A89A}"/>
              </a:ext>
            </a:extLst>
          </p:cNvPr>
          <p:cNvCxnSpPr/>
          <p:nvPr/>
        </p:nvCxnSpPr>
        <p:spPr>
          <a:xfrm flipV="1">
            <a:off x="5165671" y="4871903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3A5A575-2602-4E45-B241-9D785174A51F}"/>
              </a:ext>
            </a:extLst>
          </p:cNvPr>
          <p:cNvSpPr txBox="1"/>
          <p:nvPr/>
        </p:nvSpPr>
        <p:spPr>
          <a:xfrm>
            <a:off x="5775271" y="587417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D91AC9-EAFF-483E-92CB-DF933003B0C6}"/>
              </a:ext>
            </a:extLst>
          </p:cNvPr>
          <p:cNvSpPr/>
          <p:nvPr/>
        </p:nvSpPr>
        <p:spPr>
          <a:xfrm>
            <a:off x="5283887" y="506369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B56D3E-6F8B-4682-A6E6-C8B082E74F69}"/>
              </a:ext>
            </a:extLst>
          </p:cNvPr>
          <p:cNvSpPr/>
          <p:nvPr/>
        </p:nvSpPr>
        <p:spPr>
          <a:xfrm>
            <a:off x="5545957" y="5757328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557158F-BC0C-493B-B6D7-D550166E9DC5}"/>
              </a:ext>
            </a:extLst>
          </p:cNvPr>
          <p:cNvSpPr/>
          <p:nvPr/>
        </p:nvSpPr>
        <p:spPr>
          <a:xfrm>
            <a:off x="5798990" y="581715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4E050F9-E2D9-4758-BD0E-1D5BC49651DE}"/>
              </a:ext>
            </a:extLst>
          </p:cNvPr>
          <p:cNvSpPr/>
          <p:nvPr/>
        </p:nvSpPr>
        <p:spPr>
          <a:xfrm>
            <a:off x="6037341" y="574095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883B49-1EC8-4AF1-A7B8-6A3F1ACA6F6C}"/>
              </a:ext>
            </a:extLst>
          </p:cNvPr>
          <p:cNvCxnSpPr/>
          <p:nvPr/>
        </p:nvCxnSpPr>
        <p:spPr>
          <a:xfrm>
            <a:off x="6572661" y="5867133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48B61B0-B1B7-448F-867A-AF95A214277F}"/>
              </a:ext>
            </a:extLst>
          </p:cNvPr>
          <p:cNvCxnSpPr/>
          <p:nvPr/>
        </p:nvCxnSpPr>
        <p:spPr>
          <a:xfrm flipV="1">
            <a:off x="6572661" y="4876533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A81E784-FCF7-4778-9668-091159B02B22}"/>
              </a:ext>
            </a:extLst>
          </p:cNvPr>
          <p:cNvSpPr txBox="1"/>
          <p:nvPr/>
        </p:nvSpPr>
        <p:spPr>
          <a:xfrm>
            <a:off x="7182261" y="58788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492A107-00A4-404A-8183-82414AF34FFB}"/>
              </a:ext>
            </a:extLst>
          </p:cNvPr>
          <p:cNvSpPr/>
          <p:nvPr/>
        </p:nvSpPr>
        <p:spPr>
          <a:xfrm>
            <a:off x="6690877" y="499675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CB48420-7AFE-481D-A51E-1DB7F0BE1C89}"/>
              </a:ext>
            </a:extLst>
          </p:cNvPr>
          <p:cNvSpPr/>
          <p:nvPr/>
        </p:nvSpPr>
        <p:spPr>
          <a:xfrm>
            <a:off x="6952947" y="498749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ACC68CE-C629-4E05-8377-A70555762507}"/>
              </a:ext>
            </a:extLst>
          </p:cNvPr>
          <p:cNvSpPr/>
          <p:nvPr/>
        </p:nvSpPr>
        <p:spPr>
          <a:xfrm>
            <a:off x="7205980" y="582569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15B35D8-11AA-4708-A334-E1B6E9D00843}"/>
              </a:ext>
            </a:extLst>
          </p:cNvPr>
          <p:cNvSpPr/>
          <p:nvPr/>
        </p:nvSpPr>
        <p:spPr>
          <a:xfrm>
            <a:off x="7444331" y="574949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1ACDC0C-04E9-420E-BA87-B7927A48E318}"/>
              </a:ext>
            </a:extLst>
          </p:cNvPr>
          <p:cNvCxnSpPr/>
          <p:nvPr/>
        </p:nvCxnSpPr>
        <p:spPr>
          <a:xfrm>
            <a:off x="8071023" y="5863215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6F8813-E9F8-4C16-BE80-E18B00675216}"/>
              </a:ext>
            </a:extLst>
          </p:cNvPr>
          <p:cNvCxnSpPr/>
          <p:nvPr/>
        </p:nvCxnSpPr>
        <p:spPr>
          <a:xfrm flipV="1">
            <a:off x="8071023" y="4872615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4057453-9317-4973-A1C2-5BD668486982}"/>
              </a:ext>
            </a:extLst>
          </p:cNvPr>
          <p:cNvSpPr txBox="1"/>
          <p:nvPr/>
        </p:nvSpPr>
        <p:spPr>
          <a:xfrm>
            <a:off x="8680623" y="58748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9DCF463-ADBC-4482-B5C9-42795848F994}"/>
              </a:ext>
            </a:extLst>
          </p:cNvPr>
          <p:cNvSpPr/>
          <p:nvPr/>
        </p:nvSpPr>
        <p:spPr>
          <a:xfrm>
            <a:off x="8189239" y="501456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1F92AFC-F828-4025-A187-C7F3CB887D51}"/>
              </a:ext>
            </a:extLst>
          </p:cNvPr>
          <p:cNvSpPr/>
          <p:nvPr/>
        </p:nvSpPr>
        <p:spPr>
          <a:xfrm>
            <a:off x="8410007" y="573240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D1B186C-E599-4F46-AEB3-401FAE02398E}"/>
              </a:ext>
            </a:extLst>
          </p:cNvPr>
          <p:cNvSpPr/>
          <p:nvPr/>
        </p:nvSpPr>
        <p:spPr>
          <a:xfrm>
            <a:off x="8712888" y="577513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4FCA9E8-6951-43E0-A09E-21A137FBA7AE}"/>
              </a:ext>
            </a:extLst>
          </p:cNvPr>
          <p:cNvSpPr/>
          <p:nvPr/>
        </p:nvSpPr>
        <p:spPr>
          <a:xfrm>
            <a:off x="8934147" y="502096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E5D508B-4C19-43C9-BD0C-84FDCEA90906}"/>
              </a:ext>
            </a:extLst>
          </p:cNvPr>
          <p:cNvCxnSpPr/>
          <p:nvPr/>
        </p:nvCxnSpPr>
        <p:spPr>
          <a:xfrm>
            <a:off x="3761807" y="5862503"/>
            <a:ext cx="1066800" cy="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CF8CD0-7611-4EA6-953B-9F7EF7A28845}"/>
              </a:ext>
            </a:extLst>
          </p:cNvPr>
          <p:cNvCxnSpPr/>
          <p:nvPr/>
        </p:nvCxnSpPr>
        <p:spPr>
          <a:xfrm flipV="1">
            <a:off x="3761807" y="4871903"/>
            <a:ext cx="0" cy="990600"/>
          </a:xfrm>
          <a:prstGeom prst="straightConnector1">
            <a:avLst/>
          </a:prstGeom>
          <a:ln w="15875">
            <a:solidFill>
              <a:schemeClr val="bg1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DBB4F95-9847-454D-AE0A-C7CC1BC02A0A}"/>
              </a:ext>
            </a:extLst>
          </p:cNvPr>
          <p:cNvSpPr txBox="1"/>
          <p:nvPr/>
        </p:nvSpPr>
        <p:spPr>
          <a:xfrm>
            <a:off x="4371407" y="587417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dose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0F495AB-47C2-4581-B5C1-F147E3CEEA7B}"/>
              </a:ext>
            </a:extLst>
          </p:cNvPr>
          <p:cNvSpPr/>
          <p:nvPr/>
        </p:nvSpPr>
        <p:spPr>
          <a:xfrm>
            <a:off x="3880023" y="5791512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343DF82-5D9B-4A74-91D4-7CD0F85D2A2B}"/>
              </a:ext>
            </a:extLst>
          </p:cNvPr>
          <p:cNvSpPr/>
          <p:nvPr/>
        </p:nvSpPr>
        <p:spPr>
          <a:xfrm>
            <a:off x="4142093" y="5867712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0FD5626-4669-45E4-A945-6343F74E03FB}"/>
              </a:ext>
            </a:extLst>
          </p:cNvPr>
          <p:cNvSpPr/>
          <p:nvPr/>
        </p:nvSpPr>
        <p:spPr>
          <a:xfrm>
            <a:off x="4413423" y="574023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0321B28-2962-4EDB-AB1F-5B2E70D46B71}"/>
              </a:ext>
            </a:extLst>
          </p:cNvPr>
          <p:cNvSpPr/>
          <p:nvPr/>
        </p:nvSpPr>
        <p:spPr>
          <a:xfrm>
            <a:off x="4633477" y="5800058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2399A4E-A0AA-42D7-94F6-D442BB98F6D6}"/>
              </a:ext>
            </a:extLst>
          </p:cNvPr>
          <p:cNvSpPr txBox="1"/>
          <p:nvPr/>
        </p:nvSpPr>
        <p:spPr>
          <a:xfrm>
            <a:off x="6847798" y="4090886"/>
            <a:ext cx="345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, and their reflection on x-axis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DA2D468-9E0D-47CA-A68D-A3A0D2C38D56}"/>
              </a:ext>
            </a:extLst>
          </p:cNvPr>
          <p:cNvSpPr txBox="1"/>
          <p:nvPr/>
        </p:nvSpPr>
        <p:spPr>
          <a:xfrm>
            <a:off x="6801261" y="6137749"/>
            <a:ext cx="345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, and their reflection on x-axis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E5F6B3-6332-444D-A5F4-13A88DA85D61}"/>
              </a:ext>
            </a:extLst>
          </p:cNvPr>
          <p:cNvSpPr txBox="1"/>
          <p:nvPr/>
        </p:nvSpPr>
        <p:spPr>
          <a:xfrm>
            <a:off x="7497742" y="5150351"/>
            <a:ext cx="50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79" name="Rounded Rectangle 85">
            <a:extLst>
              <a:ext uri="{FF2B5EF4-FFF2-40B4-BE49-F238E27FC236}">
                <a16:creationId xmlns:a16="http://schemas.microsoft.com/office/drawing/2014/main" id="{E6913A2E-67D7-4F29-BEA1-2F4DF3E2F21D}"/>
              </a:ext>
            </a:extLst>
          </p:cNvPr>
          <p:cNvSpPr/>
          <p:nvPr/>
        </p:nvSpPr>
        <p:spPr>
          <a:xfrm>
            <a:off x="1721499" y="2546672"/>
            <a:ext cx="8122407" cy="19050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BEA796C-B00A-40B6-AD3B-5E08E8500226}"/>
              </a:ext>
            </a:extLst>
          </p:cNvPr>
          <p:cNvSpPr txBox="1"/>
          <p:nvPr/>
        </p:nvSpPr>
        <p:spPr>
          <a:xfrm>
            <a:off x="2514600" y="2555218"/>
            <a:ext cx="345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accepted pattern (all)</a:t>
            </a:r>
          </a:p>
        </p:txBody>
      </p:sp>
      <p:sp>
        <p:nvSpPr>
          <p:cNvPr id="81" name="Rounded Rectangle 87">
            <a:extLst>
              <a:ext uri="{FF2B5EF4-FFF2-40B4-BE49-F238E27FC236}">
                <a16:creationId xmlns:a16="http://schemas.microsoft.com/office/drawing/2014/main" id="{09370C66-D9E2-4ECE-B3C6-00250149A55B}"/>
              </a:ext>
            </a:extLst>
          </p:cNvPr>
          <p:cNvSpPr/>
          <p:nvPr/>
        </p:nvSpPr>
        <p:spPr>
          <a:xfrm>
            <a:off x="1696574" y="4571733"/>
            <a:ext cx="8152687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397F87-719D-493B-AE57-43A71866AC04}"/>
              </a:ext>
            </a:extLst>
          </p:cNvPr>
          <p:cNvSpPr txBox="1"/>
          <p:nvPr/>
        </p:nvSpPr>
        <p:spPr>
          <a:xfrm>
            <a:off x="2443952" y="4570602"/>
            <a:ext cx="345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rejected pattern (partial)</a:t>
            </a:r>
          </a:p>
        </p:txBody>
      </p:sp>
    </p:spTree>
    <p:extLst>
      <p:ext uri="{BB962C8B-B14F-4D97-AF65-F5344CB8AC3E}">
        <p14:creationId xmlns:p14="http://schemas.microsoft.com/office/powerpoint/2010/main" val="4210625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2AFE6E-0D10-41E7-90FB-0516AC84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317" y="4871626"/>
            <a:ext cx="2409825" cy="127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03E21E-1087-4C12-B64B-E5D2C4689902}"/>
              </a:ext>
            </a:extLst>
          </p:cNvPr>
          <p:cNvSpPr txBox="1"/>
          <p:nvPr/>
        </p:nvSpPr>
        <p:spPr>
          <a:xfrm>
            <a:off x="0" y="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Compound Alias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E3C244-FA20-4D9D-8605-41A23AA972FC}"/>
              </a:ext>
            </a:extLst>
          </p:cNvPr>
          <p:cNvSpPr txBox="1"/>
          <p:nvPr/>
        </p:nvSpPr>
        <p:spPr>
          <a:xfrm>
            <a:off x="1990727" y="1199305"/>
            <a:ext cx="2105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BIO-1790727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D20CE-479A-4C60-9EBB-D3DDA8E8E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6977" y="2862941"/>
            <a:ext cx="241935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C18E1-C2CE-4A68-8C30-8E3EB712F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540" y="2479234"/>
            <a:ext cx="2372035" cy="15412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F3E0E99-ED3D-4164-8B05-7812B53F44A5}"/>
              </a:ext>
            </a:extLst>
          </p:cNvPr>
          <p:cNvSpPr txBox="1"/>
          <p:nvPr/>
        </p:nvSpPr>
        <p:spPr>
          <a:xfrm>
            <a:off x="1973940" y="2408587"/>
            <a:ext cx="369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LMI070, </a:t>
            </a:r>
            <a:r>
              <a:rPr lang="en-US" sz="2000" dirty="0" err="1">
                <a:solidFill>
                  <a:schemeClr val="bg1"/>
                </a:solidFill>
              </a:rPr>
              <a:t>Branaplam</a:t>
            </a:r>
            <a:r>
              <a:rPr lang="en-US" sz="2000" dirty="0">
                <a:solidFill>
                  <a:schemeClr val="bg1"/>
                </a:solidFill>
              </a:rPr>
              <a:t>, NVS-SM1, BIO-1755497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3F8E00-BCC2-4E53-979F-35682DED01D7}"/>
              </a:ext>
            </a:extLst>
          </p:cNvPr>
          <p:cNvSpPr txBox="1"/>
          <p:nvPr/>
        </p:nvSpPr>
        <p:spPr>
          <a:xfrm>
            <a:off x="2032006" y="4493926"/>
            <a:ext cx="291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RG7916, </a:t>
            </a:r>
            <a:r>
              <a:rPr lang="en-US" sz="2000" dirty="0" err="1">
                <a:solidFill>
                  <a:schemeClr val="bg1"/>
                </a:solidFill>
              </a:rPr>
              <a:t>Risdiplam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BIO-1949634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23D71F-B858-4D21-8D20-101A8FF1AAA5}"/>
              </a:ext>
            </a:extLst>
          </p:cNvPr>
          <p:cNvSpPr txBox="1"/>
          <p:nvPr/>
        </p:nvSpPr>
        <p:spPr>
          <a:xfrm>
            <a:off x="7641126" y="2735282"/>
            <a:ext cx="1345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SMN-C3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1A4066-94E3-499F-BDA7-EBFC05329EA1}"/>
              </a:ext>
            </a:extLst>
          </p:cNvPr>
          <p:cNvSpPr/>
          <p:nvPr/>
        </p:nvSpPr>
        <p:spPr>
          <a:xfrm>
            <a:off x="1781629" y="1031689"/>
            <a:ext cx="3695700" cy="5597711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6B9435-9618-46E0-9E50-B3B60E1CABEE}"/>
              </a:ext>
            </a:extLst>
          </p:cNvPr>
          <p:cNvSpPr txBox="1"/>
          <p:nvPr/>
        </p:nvSpPr>
        <p:spPr>
          <a:xfrm>
            <a:off x="2398032" y="533400"/>
            <a:ext cx="3023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3D69B"/>
                </a:solidFill>
              </a:rPr>
              <a:t>Current experiment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11896F-9FC0-40A0-882D-D4B0B3227086}"/>
              </a:ext>
            </a:extLst>
          </p:cNvPr>
          <p:cNvSpPr/>
          <p:nvPr/>
        </p:nvSpPr>
        <p:spPr>
          <a:xfrm>
            <a:off x="1850568" y="2348742"/>
            <a:ext cx="8367492" cy="184211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BCEB7A-F795-48E4-A097-286234F18255}"/>
              </a:ext>
            </a:extLst>
          </p:cNvPr>
          <p:cNvSpPr txBox="1"/>
          <p:nvPr/>
        </p:nvSpPr>
        <p:spPr>
          <a:xfrm>
            <a:off x="7749508" y="1876163"/>
            <a:ext cx="2573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89A5C6"/>
                </a:solidFill>
              </a:rPr>
              <a:t>Sivaramakrishnan</a:t>
            </a:r>
            <a:endParaRPr lang="en-US" sz="2400" dirty="0">
              <a:solidFill>
                <a:srgbClr val="89A5C6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F39DAD5-FB87-456B-8457-EBC2830A555A}"/>
              </a:ext>
            </a:extLst>
          </p:cNvPr>
          <p:cNvSpPr/>
          <p:nvPr/>
        </p:nvSpPr>
        <p:spPr>
          <a:xfrm>
            <a:off x="1897740" y="4566920"/>
            <a:ext cx="8378366" cy="1790338"/>
          </a:xfrm>
          <a:prstGeom prst="round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5453DF-FF17-4645-8F9B-23336B2C07B4}"/>
              </a:ext>
            </a:extLst>
          </p:cNvPr>
          <p:cNvSpPr txBox="1"/>
          <p:nvPr/>
        </p:nvSpPr>
        <p:spPr>
          <a:xfrm>
            <a:off x="7774907" y="4175131"/>
            <a:ext cx="982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66"/>
                </a:solidFill>
              </a:rPr>
              <a:t>Ratni</a:t>
            </a:r>
            <a:endParaRPr lang="en-US" sz="2400" dirty="0">
              <a:solidFill>
                <a:srgbClr val="FF006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12BC6-8607-471E-81CB-19B8FC01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456" y="4612209"/>
            <a:ext cx="2490785" cy="16079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F697E80-77FF-4613-A610-EAA1B4049ABD}"/>
              </a:ext>
            </a:extLst>
          </p:cNvPr>
          <p:cNvSpPr txBox="1"/>
          <p:nvPr/>
        </p:nvSpPr>
        <p:spPr>
          <a:xfrm>
            <a:off x="7497967" y="4671571"/>
            <a:ext cx="2066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66"/>
                </a:solidFill>
              </a:rPr>
              <a:t>“Compound 2”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DF1B7F-896F-4F34-8F15-DF1ECE2675FB}"/>
              </a:ext>
            </a:extLst>
          </p:cNvPr>
          <p:cNvSpPr txBox="1"/>
          <p:nvPr/>
        </p:nvSpPr>
        <p:spPr>
          <a:xfrm>
            <a:off x="7547074" y="2429628"/>
            <a:ext cx="1959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66"/>
                </a:solidFill>
              </a:rPr>
              <a:t>“Compound 10”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26EBD4-4872-4926-99A9-052C644ECA66}"/>
              </a:ext>
            </a:extLst>
          </p:cNvPr>
          <p:cNvSpPr txBox="1"/>
          <p:nvPr/>
        </p:nvSpPr>
        <p:spPr>
          <a:xfrm>
            <a:off x="7566478" y="4983974"/>
            <a:ext cx="1695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RG7800</a:t>
            </a:r>
          </a:p>
        </p:txBody>
      </p:sp>
    </p:spTree>
    <p:extLst>
      <p:ext uri="{BB962C8B-B14F-4D97-AF65-F5344CB8AC3E}">
        <p14:creationId xmlns:p14="http://schemas.microsoft.com/office/powerpoint/2010/main" val="34265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86F2D-1F39-644D-AAA9-174E8CA2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8" y="1217454"/>
            <a:ext cx="3522766" cy="253996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6CC20-5B4C-E646-8150-65F6348B9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48" y="1217454"/>
            <a:ext cx="3522766" cy="25399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942A01-01F3-4D41-964C-E64926003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986" y="1217454"/>
            <a:ext cx="3522766" cy="25399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DE409F-C724-914C-8FF4-86B862287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538" y="3795828"/>
            <a:ext cx="3624876" cy="25399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32F373-208D-6644-B1A2-3193160B4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1931" y="3795828"/>
            <a:ext cx="3624876" cy="25399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EFEC3B-BE53-CF4F-8AD0-EFB0A324B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8" y="3795828"/>
            <a:ext cx="3650402" cy="253996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Estimate EC50 in 96-well format (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iPS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-MN DIV12); RG7916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B9991-F03F-C44D-BFE5-4269303B6A0B}"/>
              </a:ext>
            </a:extLst>
          </p:cNvPr>
          <p:cNvSpPr txBox="1"/>
          <p:nvPr/>
        </p:nvSpPr>
        <p:spPr>
          <a:xfrm>
            <a:off x="982527" y="1344038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88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899C6E-7759-EE41-9A6E-69711419B099}"/>
              </a:ext>
            </a:extLst>
          </p:cNvPr>
          <p:cNvCxnSpPr/>
          <p:nvPr/>
        </p:nvCxnSpPr>
        <p:spPr>
          <a:xfrm>
            <a:off x="8217440" y="1122499"/>
            <a:ext cx="0" cy="4893059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542309-A378-814A-8189-9679EEFBAA8B}"/>
              </a:ext>
            </a:extLst>
          </p:cNvPr>
          <p:cNvSpPr txBox="1"/>
          <p:nvPr/>
        </p:nvSpPr>
        <p:spPr>
          <a:xfrm>
            <a:off x="2586469" y="3937059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FE51A-25A1-CE48-BD28-5A02503A329C}"/>
              </a:ext>
            </a:extLst>
          </p:cNvPr>
          <p:cNvSpPr txBox="1"/>
          <p:nvPr/>
        </p:nvSpPr>
        <p:spPr>
          <a:xfrm>
            <a:off x="4902151" y="1344038"/>
            <a:ext cx="1273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43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8F0533-AAE4-EB49-B938-106840C4CE47}"/>
              </a:ext>
            </a:extLst>
          </p:cNvPr>
          <p:cNvSpPr txBox="1"/>
          <p:nvPr/>
        </p:nvSpPr>
        <p:spPr>
          <a:xfrm>
            <a:off x="6506093" y="393705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201487-CC8D-E54D-A959-E4C097650674}"/>
              </a:ext>
            </a:extLst>
          </p:cNvPr>
          <p:cNvSpPr txBox="1"/>
          <p:nvPr/>
        </p:nvSpPr>
        <p:spPr>
          <a:xfrm>
            <a:off x="8807448" y="1344038"/>
            <a:ext cx="1273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30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2E33D-B0D3-1B40-A9E5-6D8DE7F304D5}"/>
              </a:ext>
            </a:extLst>
          </p:cNvPr>
          <p:cNvSpPr txBox="1"/>
          <p:nvPr/>
        </p:nvSpPr>
        <p:spPr>
          <a:xfrm>
            <a:off x="10411390" y="3937059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5FF897-DC0C-6A45-990D-4A3DB123C391}"/>
              </a:ext>
            </a:extLst>
          </p:cNvPr>
          <p:cNvCxnSpPr/>
          <p:nvPr/>
        </p:nvCxnSpPr>
        <p:spPr>
          <a:xfrm>
            <a:off x="4149133" y="1122499"/>
            <a:ext cx="0" cy="4893059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BD1145-116C-834D-82FD-37263821236E}"/>
              </a:ext>
            </a:extLst>
          </p:cNvPr>
          <p:cNvSpPr txBox="1"/>
          <p:nvPr/>
        </p:nvSpPr>
        <p:spPr>
          <a:xfrm>
            <a:off x="9289376" y="932885"/>
            <a:ext cx="1749197" cy="369332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HNDS0030-01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73ED5-9A4C-DA48-84A3-0AA55B561264}"/>
              </a:ext>
            </a:extLst>
          </p:cNvPr>
          <p:cNvSpPr txBox="1"/>
          <p:nvPr/>
        </p:nvSpPr>
        <p:spPr>
          <a:xfrm>
            <a:off x="4941335" y="932885"/>
            <a:ext cx="1915909" cy="369332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HNDS006-01C2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A5328-4C06-4146-A460-B5A403E4E3CF}"/>
              </a:ext>
            </a:extLst>
          </p:cNvPr>
          <p:cNvSpPr txBox="1"/>
          <p:nvPr/>
        </p:nvSpPr>
        <p:spPr>
          <a:xfrm>
            <a:off x="1020647" y="932885"/>
            <a:ext cx="1428596" cy="369332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GM24468D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73A8C-48C4-8D45-BCDC-D82777BF34E0}"/>
              </a:ext>
            </a:extLst>
          </p:cNvPr>
          <p:cNvSpPr txBox="1"/>
          <p:nvPr/>
        </p:nvSpPr>
        <p:spPr>
          <a:xfrm>
            <a:off x="7165305" y="932885"/>
            <a:ext cx="1947969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average = 36.5 </a:t>
            </a:r>
            <a:r>
              <a:rPr lang="en-US" sz="1600" b="1" dirty="0" err="1">
                <a:solidFill>
                  <a:schemeClr val="accent2"/>
                </a:solidFill>
              </a:rPr>
              <a:t>nM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1D3BE4-ED61-42CD-9A16-ABABACB6AF61}"/>
              </a:ext>
            </a:extLst>
          </p:cNvPr>
          <p:cNvSpPr/>
          <p:nvPr/>
        </p:nvSpPr>
        <p:spPr>
          <a:xfrm>
            <a:off x="10396379" y="6488668"/>
            <a:ext cx="1795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Mercedes Beyna</a:t>
            </a:r>
          </a:p>
        </p:txBody>
      </p:sp>
    </p:spTree>
    <p:extLst>
      <p:ext uri="{BB962C8B-B14F-4D97-AF65-F5344CB8AC3E}">
        <p14:creationId xmlns:p14="http://schemas.microsoft.com/office/powerpoint/2010/main" val="963945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94663-2767-4D1E-85AA-E9A80492E64F}"/>
              </a:ext>
            </a:extLst>
          </p:cNvPr>
          <p:cNvSpPr txBox="1"/>
          <p:nvPr/>
        </p:nvSpPr>
        <p:spPr>
          <a:xfrm>
            <a:off x="1143000" y="2286000"/>
            <a:ext cx="94869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Differential Expression:</a:t>
            </a:r>
          </a:p>
          <a:p>
            <a:pPr algn="ctr"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</a:rPr>
              <a:t>Comparison with patient-derived iPSC-derived motor neurons</a:t>
            </a:r>
          </a:p>
        </p:txBody>
      </p:sp>
    </p:spTree>
    <p:extLst>
      <p:ext uri="{BB962C8B-B14F-4D97-AF65-F5344CB8AC3E}">
        <p14:creationId xmlns:p14="http://schemas.microsoft.com/office/powerpoint/2010/main" val="1011687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6AD2C0-BA7F-456E-9362-50331190A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792" y="2982364"/>
            <a:ext cx="3661792" cy="3392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F3798C-8231-4B06-B31A-7EE0D91BF44A}"/>
              </a:ext>
            </a:extLst>
          </p:cNvPr>
          <p:cNvSpPr txBox="1"/>
          <p:nvPr/>
        </p:nvSpPr>
        <p:spPr>
          <a:xfrm>
            <a:off x="0" y="0"/>
            <a:ext cx="1173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Due to the cell-line effect, PC1 is regressed from the RNA-seq data of iPSC-derived motor neurons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6D03A-5830-4E8A-B492-D392B55BE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866" y="2714568"/>
            <a:ext cx="2146260" cy="1881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44CCA5-060D-4F83-AD72-5CEEDAD17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703993"/>
            <a:ext cx="2146260" cy="18830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3C174A-0E7C-44A0-80CD-9B09CFB4644F}"/>
              </a:ext>
            </a:extLst>
          </p:cNvPr>
          <p:cNvSpPr/>
          <p:nvPr/>
        </p:nvSpPr>
        <p:spPr>
          <a:xfrm>
            <a:off x="7568225" y="2779592"/>
            <a:ext cx="1324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 PC1 reg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F8907-9CDA-477E-A013-891F88FD9D88}"/>
              </a:ext>
            </a:extLst>
          </p:cNvPr>
          <p:cNvSpPr/>
          <p:nvPr/>
        </p:nvSpPr>
        <p:spPr>
          <a:xfrm>
            <a:off x="7568225" y="4678593"/>
            <a:ext cx="13244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w/ PC1 reg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E6167C-208A-42DB-8BD0-DD7BC1332498}"/>
              </a:ext>
            </a:extLst>
          </p:cNvPr>
          <p:cNvSpPr/>
          <p:nvPr/>
        </p:nvSpPr>
        <p:spPr>
          <a:xfrm>
            <a:off x="758992" y="3070150"/>
            <a:ext cx="2590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RNA-seq design: </a:t>
            </a:r>
          </a:p>
          <a:p>
            <a:r>
              <a:rPr lang="en-US" dirty="0">
                <a:solidFill>
                  <a:srgbClr val="0083FF"/>
                </a:solidFill>
              </a:rPr>
              <a:t>Ctrl MN1 replicate 1</a:t>
            </a:r>
          </a:p>
          <a:p>
            <a:r>
              <a:rPr lang="en-US" dirty="0">
                <a:solidFill>
                  <a:srgbClr val="0083FF"/>
                </a:solidFill>
              </a:rPr>
              <a:t>Ctrl MN1 replicate 2</a:t>
            </a:r>
          </a:p>
          <a:p>
            <a:r>
              <a:rPr lang="en-US" dirty="0">
                <a:solidFill>
                  <a:srgbClr val="0083FF"/>
                </a:solidFill>
              </a:rPr>
              <a:t>Ctrl MN2 replicate 1</a:t>
            </a:r>
          </a:p>
          <a:p>
            <a:r>
              <a:rPr lang="en-US" dirty="0">
                <a:solidFill>
                  <a:srgbClr val="0083FF"/>
                </a:solidFill>
              </a:rPr>
              <a:t>Ctrl MN2 replicate 2</a:t>
            </a:r>
          </a:p>
          <a:p>
            <a:r>
              <a:rPr lang="en-US" dirty="0">
                <a:solidFill>
                  <a:srgbClr val="FF3535"/>
                </a:solidFill>
              </a:rPr>
              <a:t>SMN MN1 replicate 1</a:t>
            </a:r>
          </a:p>
          <a:p>
            <a:r>
              <a:rPr lang="en-US" dirty="0">
                <a:solidFill>
                  <a:srgbClr val="FF3535"/>
                </a:solidFill>
              </a:rPr>
              <a:t>SMN MN1 replicate 2</a:t>
            </a:r>
          </a:p>
          <a:p>
            <a:r>
              <a:rPr lang="en-US" dirty="0">
                <a:solidFill>
                  <a:srgbClr val="FF3535"/>
                </a:solidFill>
              </a:rPr>
              <a:t>SMN MN2 replicate 1</a:t>
            </a:r>
          </a:p>
          <a:p>
            <a:r>
              <a:rPr lang="en-US" dirty="0">
                <a:solidFill>
                  <a:srgbClr val="FF3535"/>
                </a:solidFill>
              </a:rPr>
              <a:t>SMN MN2 replicate 2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C47979-AAB5-4139-8A79-8E3AA316CC74}"/>
              </a:ext>
            </a:extLst>
          </p:cNvPr>
          <p:cNvSpPr/>
          <p:nvPr/>
        </p:nvSpPr>
        <p:spPr>
          <a:xfrm>
            <a:off x="190500" y="1993900"/>
            <a:ext cx="11849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000" dirty="0">
                <a:solidFill>
                  <a:schemeClr val="bg1"/>
                </a:solidFill>
              </a:rPr>
              <a:t>RNA-seq data from iPSC-derived motor neuron, patient line vs control line [Rizzo F, Brain, 2019. GSE108094]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</a:t>
            </a:r>
            <a:r>
              <a:rPr lang="en-US" sz="2000" dirty="0" err="1">
                <a:solidFill>
                  <a:schemeClr val="bg1"/>
                </a:solidFill>
              </a:rPr>
              <a:t>Fastq</a:t>
            </a:r>
            <a:r>
              <a:rPr lang="en-US" sz="2000" dirty="0">
                <a:solidFill>
                  <a:schemeClr val="bg1"/>
                </a:solidFill>
              </a:rPr>
              <a:t> are downloaded and re-processed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1099B-E983-4ED5-A48F-C9BF35C70618}"/>
              </a:ext>
            </a:extLst>
          </p:cNvPr>
          <p:cNvSpPr/>
          <p:nvPr/>
        </p:nvSpPr>
        <p:spPr>
          <a:xfrm>
            <a:off x="190500" y="1194900"/>
            <a:ext cx="95915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Question:  How many of the DEG from our current experiment are off-target effect?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</a:t>
            </a:r>
            <a:r>
              <a:rPr lang="en-US" sz="2000" dirty="0">
                <a:solidFill>
                  <a:schemeClr val="bg1"/>
                </a:solidFill>
                <a:latin typeface="Gill Sans Nova Cond" panose="020B0604020202020204" pitchFamily="34" charset="0"/>
              </a:rPr>
              <a:t>≈</a:t>
            </a:r>
            <a:r>
              <a:rPr lang="en-US" sz="2000" dirty="0">
                <a:solidFill>
                  <a:schemeClr val="bg1"/>
                </a:solidFill>
              </a:rPr>
              <a:t> Can compound treatments reverse gene-expression signature? </a:t>
            </a:r>
          </a:p>
        </p:txBody>
      </p:sp>
    </p:spTree>
    <p:extLst>
      <p:ext uri="{BB962C8B-B14F-4D97-AF65-F5344CB8AC3E}">
        <p14:creationId xmlns:p14="http://schemas.microsoft.com/office/powerpoint/2010/main" val="2769852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227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0864" y="2971801"/>
            <a:ext cx="495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Packages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3699508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1" y="76201"/>
            <a:ext cx="8716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Leafcutter: intron centric, PSI per cluster, novel </a:t>
            </a:r>
            <a:r>
              <a:rPr lang="en-US" sz="3200" b="1" dirty="0" err="1">
                <a:solidFill>
                  <a:schemeClr val="bg1"/>
                </a:solidFill>
              </a:rPr>
              <a:t>jnc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05" y="668810"/>
            <a:ext cx="6919325" cy="4991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21266" y="5791200"/>
            <a:ext cx="8794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input: .bam (.</a:t>
            </a:r>
            <a:r>
              <a:rPr lang="en-US" dirty="0" err="1">
                <a:solidFill>
                  <a:schemeClr val="bg1"/>
                </a:solidFill>
              </a:rPr>
              <a:t>gtf</a:t>
            </a:r>
            <a:r>
              <a:rPr lang="en-US" dirty="0">
                <a:solidFill>
                  <a:schemeClr val="bg1"/>
                </a:solidFill>
              </a:rPr>
              <a:t> comes later)</a:t>
            </a:r>
          </a:p>
          <a:p>
            <a:r>
              <a:rPr lang="en-US" dirty="0">
                <a:solidFill>
                  <a:schemeClr val="bg1"/>
                </a:solidFill>
              </a:rPr>
              <a:t>output: intron cluster significance, PSI and 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 per cluster, </a:t>
            </a:r>
            <a:r>
              <a:rPr lang="en-US" dirty="0" err="1">
                <a:solidFill>
                  <a:schemeClr val="bg1"/>
                </a:solidFill>
              </a:rPr>
              <a:t>logFC</a:t>
            </a:r>
            <a:r>
              <a:rPr lang="en-US" dirty="0">
                <a:solidFill>
                  <a:schemeClr val="bg1"/>
                </a:solidFill>
              </a:rPr>
              <a:t>, intron </a:t>
            </a:r>
            <a:r>
              <a:rPr lang="en-US" dirty="0" err="1">
                <a:solidFill>
                  <a:schemeClr val="bg1"/>
                </a:solidFill>
              </a:rPr>
              <a:t>coord</a:t>
            </a:r>
            <a:r>
              <a:rPr lang="en-US" dirty="0">
                <a:solidFill>
                  <a:schemeClr val="bg1"/>
                </a:solidFill>
              </a:rPr>
              <a:t>,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but NO </a:t>
            </a:r>
            <a:r>
              <a:rPr lang="en-US" dirty="0" err="1">
                <a:solidFill>
                  <a:schemeClr val="bg1"/>
                </a:solidFill>
              </a:rPr>
              <a:t>p.val</a:t>
            </a:r>
            <a:r>
              <a:rPr lang="en-US" dirty="0">
                <a:solidFill>
                  <a:schemeClr val="bg1"/>
                </a:solidFill>
              </a:rPr>
              <a:t> for PSI/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2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6200"/>
            <a:ext cx="1196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Leafcutter: Dirichlet-multinomial generalized linear model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347789"/>
            <a:ext cx="39528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021" y="1219201"/>
            <a:ext cx="3019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73" y="1523288"/>
            <a:ext cx="20478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85" y="1866188"/>
            <a:ext cx="35909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2462748"/>
            <a:ext cx="2676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876800" y="1694738"/>
            <a:ext cx="1752600" cy="1177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25" y="3424773"/>
            <a:ext cx="3667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825" y="3723164"/>
            <a:ext cx="14382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554" y="2944161"/>
            <a:ext cx="25336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86647"/>
            <a:ext cx="2057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4686300" y="1694738"/>
            <a:ext cx="0" cy="1263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79" y="4090989"/>
            <a:ext cx="5275256" cy="46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710628"/>
            <a:ext cx="3713810" cy="55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529" y="5264417"/>
            <a:ext cx="3954967" cy="551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960650"/>
            <a:ext cx="3078274" cy="76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84" y="5843486"/>
            <a:ext cx="1149927" cy="378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eft Brace 10"/>
          <p:cNvSpPr/>
          <p:nvPr/>
        </p:nvSpPr>
        <p:spPr>
          <a:xfrm>
            <a:off x="5393143" y="4645453"/>
            <a:ext cx="304800" cy="13957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590800" y="1694738"/>
            <a:ext cx="1371600" cy="3539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836488" y="5814736"/>
            <a:ext cx="3576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i.e., multinomial with dispersion</a:t>
            </a:r>
          </a:p>
          <a:p>
            <a:r>
              <a:rPr lang="en-US" sz="2000" i="1" dirty="0">
                <a:solidFill>
                  <a:schemeClr val="bg1"/>
                </a:solidFill>
              </a:rPr>
              <a:t>“x</a:t>
            </a:r>
            <a:r>
              <a:rPr lang="en-US" sz="2000" i="1" baseline="-25000" dirty="0">
                <a:solidFill>
                  <a:schemeClr val="bg1"/>
                </a:solidFill>
              </a:rPr>
              <a:t>i</a:t>
            </a:r>
            <a:r>
              <a:rPr lang="en-US" sz="2000" i="1" dirty="0">
                <a:solidFill>
                  <a:schemeClr val="bg1"/>
                </a:solidFill>
              </a:rPr>
              <a:t>” is not explained in the paper</a:t>
            </a:r>
          </a:p>
        </p:txBody>
      </p:sp>
      <p:pic>
        <p:nvPicPr>
          <p:cNvPr id="5139" name="Picture 1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554" y="5233988"/>
            <a:ext cx="666647" cy="63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770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157" y="98973"/>
            <a:ext cx="8698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rMATS</a:t>
            </a:r>
            <a:r>
              <a:rPr lang="en-US" sz="3200" b="1" dirty="0">
                <a:solidFill>
                  <a:schemeClr val="bg1"/>
                </a:solidFill>
              </a:rPr>
              <a:t>: Exon centric, UTR considered, no novel </a:t>
            </a:r>
            <a:r>
              <a:rPr lang="en-US" sz="3200" b="1" dirty="0" err="1">
                <a:solidFill>
                  <a:schemeClr val="bg1"/>
                </a:solidFill>
              </a:rPr>
              <a:t>jnc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95" y="1167125"/>
            <a:ext cx="38004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08" y="1014725"/>
            <a:ext cx="44386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21" y="1875757"/>
            <a:ext cx="18192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518" y="2214874"/>
            <a:ext cx="17430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795" y="3053074"/>
            <a:ext cx="1952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426" y="2653025"/>
            <a:ext cx="18859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803" y="2051971"/>
            <a:ext cx="14287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386" y="2024374"/>
            <a:ext cx="2476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99" y="4439273"/>
            <a:ext cx="36290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76" y="3681725"/>
            <a:ext cx="4269083" cy="71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981200" y="5638801"/>
            <a:ext cx="77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input: .bam and reference</a:t>
            </a:r>
          </a:p>
          <a:p>
            <a:r>
              <a:rPr lang="en-US" dirty="0">
                <a:solidFill>
                  <a:schemeClr val="bg1"/>
                </a:solidFill>
              </a:rPr>
              <a:t>output: type specific (e.g., SE, A5SS) PSI, </a:t>
            </a:r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foldchange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pval</a:t>
            </a:r>
            <a:r>
              <a:rPr lang="en-US" dirty="0">
                <a:solidFill>
                  <a:schemeClr val="bg1"/>
                </a:solidFill>
              </a:rPr>
              <a:t>, FDR, exon </a:t>
            </a:r>
            <a:r>
              <a:rPr lang="en-US" dirty="0" err="1">
                <a:solidFill>
                  <a:schemeClr val="bg1"/>
                </a:solidFill>
              </a:rPr>
              <a:t>coord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0417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1" y="76201"/>
            <a:ext cx="5936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MAJIQ: Junction centric, novel </a:t>
            </a:r>
            <a:r>
              <a:rPr lang="en-US" sz="3200" b="1" dirty="0" err="1">
                <a:solidFill>
                  <a:schemeClr val="bg1"/>
                </a:solidFill>
              </a:rPr>
              <a:t>jnc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50578" y="5754470"/>
            <a:ext cx="77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input: .bam and reference</a:t>
            </a:r>
          </a:p>
          <a:p>
            <a:r>
              <a:rPr lang="en-US" dirty="0">
                <a:solidFill>
                  <a:schemeClr val="bg1"/>
                </a:solidFill>
              </a:rPr>
              <a:t>output: LSV </a:t>
            </a:r>
            <a:r>
              <a:rPr lang="en-US" dirty="0" err="1">
                <a:solidFill>
                  <a:schemeClr val="bg1"/>
                </a:solidFill>
              </a:rPr>
              <a:t>coord</a:t>
            </a:r>
            <a:r>
              <a:rPr lang="en-US" dirty="0">
                <a:solidFill>
                  <a:schemeClr val="bg1"/>
                </a:solidFill>
              </a:rPr>
              <a:t>, LPSI and </a:t>
            </a:r>
            <a:r>
              <a:rPr lang="en-US" dirty="0" err="1">
                <a:solidFill>
                  <a:schemeClr val="bg1"/>
                </a:solidFill>
              </a:rPr>
              <a:t>dLSPI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Prob</a:t>
            </a:r>
            <a:r>
              <a:rPr lang="en-US" dirty="0">
                <a:solidFill>
                  <a:schemeClr val="bg1"/>
                </a:solidFill>
              </a:rPr>
              <a:t>(|</a:t>
            </a:r>
            <a:r>
              <a:rPr lang="en-US" dirty="0" err="1">
                <a:solidFill>
                  <a:schemeClr val="bg1"/>
                </a:solidFill>
              </a:rPr>
              <a:t>dLPSI</a:t>
            </a:r>
            <a:r>
              <a:rPr lang="en-US" dirty="0">
                <a:solidFill>
                  <a:schemeClr val="bg1"/>
                </a:solidFill>
              </a:rPr>
              <a:t>| &gt; </a:t>
            </a:r>
            <a:r>
              <a:rPr lang="en-US" dirty="0" err="1">
                <a:solidFill>
                  <a:schemeClr val="bg1"/>
                </a:solidFill>
              </a:rPr>
              <a:t>thr_p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13" y="1061104"/>
            <a:ext cx="2457286" cy="266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066800"/>
            <a:ext cx="2286000" cy="399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35" y="1061103"/>
            <a:ext cx="3468697" cy="296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907849" y="4486871"/>
            <a:ext cx="7715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different “PSI”: “Percent Selected Index”,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I’ll call LPSI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                      not “percent splice included”</a:t>
            </a:r>
          </a:p>
          <a:p>
            <a:r>
              <a:rPr lang="en-US" dirty="0">
                <a:solidFill>
                  <a:schemeClr val="bg1"/>
                </a:solidFill>
              </a:rPr>
              <a:t>LSV: “Local Junction Variant” – does not directly report exon inclusion/exclusion</a:t>
            </a:r>
          </a:p>
          <a:p>
            <a:r>
              <a:rPr lang="en-US" dirty="0">
                <a:solidFill>
                  <a:schemeClr val="bg1"/>
                </a:solidFill>
              </a:rPr>
              <a:t>A5SS, A3SS included.</a:t>
            </a:r>
          </a:p>
        </p:txBody>
      </p:sp>
    </p:spTree>
    <p:extLst>
      <p:ext uri="{BB962C8B-B14F-4D97-AF65-F5344CB8AC3E}">
        <p14:creationId xmlns:p14="http://schemas.microsoft.com/office/powerpoint/2010/main" val="3003246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1" y="76201"/>
            <a:ext cx="5936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MAJIQ: Junction centric, novel </a:t>
            </a:r>
            <a:r>
              <a:rPr lang="en-US" sz="3200" b="1" dirty="0" err="1">
                <a:solidFill>
                  <a:schemeClr val="bg1"/>
                </a:solidFill>
              </a:rPr>
              <a:t>jnc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22313"/>
            <a:ext cx="7620000" cy="494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856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1" y="76201"/>
            <a:ext cx="5936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MAJIQ: Junction centric, novel </a:t>
            </a:r>
            <a:r>
              <a:rPr lang="en-US" sz="3200" b="1" dirty="0" err="1">
                <a:solidFill>
                  <a:schemeClr val="bg1"/>
                </a:solidFill>
              </a:rPr>
              <a:t>jnc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50578" y="5754470"/>
            <a:ext cx="771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input: .bam and reference</a:t>
            </a:r>
          </a:p>
          <a:p>
            <a:r>
              <a:rPr lang="en-US" dirty="0">
                <a:solidFill>
                  <a:schemeClr val="bg1"/>
                </a:solidFill>
              </a:rPr>
              <a:t>output: LSV </a:t>
            </a:r>
            <a:r>
              <a:rPr lang="en-US" dirty="0" err="1">
                <a:solidFill>
                  <a:schemeClr val="bg1"/>
                </a:solidFill>
              </a:rPr>
              <a:t>coord</a:t>
            </a:r>
            <a:r>
              <a:rPr lang="en-US" dirty="0">
                <a:solidFill>
                  <a:schemeClr val="bg1"/>
                </a:solidFill>
              </a:rPr>
              <a:t>, LPSI and </a:t>
            </a:r>
            <a:r>
              <a:rPr lang="en-US" dirty="0" err="1">
                <a:solidFill>
                  <a:schemeClr val="bg1"/>
                </a:solidFill>
              </a:rPr>
              <a:t>dLSPI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Prob</a:t>
            </a:r>
            <a:r>
              <a:rPr lang="en-US" dirty="0">
                <a:solidFill>
                  <a:schemeClr val="bg1"/>
                </a:solidFill>
              </a:rPr>
              <a:t>(|</a:t>
            </a:r>
            <a:r>
              <a:rPr lang="en-US" dirty="0" err="1">
                <a:solidFill>
                  <a:schemeClr val="bg1"/>
                </a:solidFill>
              </a:rPr>
              <a:t>dLPSI</a:t>
            </a:r>
            <a:r>
              <a:rPr lang="en-US" dirty="0">
                <a:solidFill>
                  <a:schemeClr val="bg1"/>
                </a:solidFill>
              </a:rPr>
              <a:t>| &gt; </a:t>
            </a:r>
            <a:r>
              <a:rPr lang="en-US" dirty="0" err="1">
                <a:solidFill>
                  <a:schemeClr val="bg1"/>
                </a:solidFill>
              </a:rPr>
              <a:t>thr_p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1414062"/>
            <a:ext cx="57054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323" y="2072892"/>
            <a:ext cx="4191000" cy="48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057401"/>
            <a:ext cx="3703765" cy="51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261" y="3571647"/>
            <a:ext cx="44291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853" y="4197787"/>
            <a:ext cx="1146810" cy="24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286" y="4499491"/>
            <a:ext cx="3353753" cy="21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029" y="4768453"/>
            <a:ext cx="5027295" cy="19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50" y="5029200"/>
            <a:ext cx="5140643" cy="22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390" y="2968882"/>
            <a:ext cx="49339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688833"/>
            <a:ext cx="377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6" y="4125549"/>
            <a:ext cx="2007781" cy="293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455456" y="4479945"/>
            <a:ext cx="272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 = number of junctions</a:t>
            </a:r>
          </a:p>
        </p:txBody>
      </p:sp>
    </p:spTree>
    <p:extLst>
      <p:ext uri="{BB962C8B-B14F-4D97-AF65-F5344CB8AC3E}">
        <p14:creationId xmlns:p14="http://schemas.microsoft.com/office/powerpoint/2010/main" val="319746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F9A88-426B-450B-A593-B1C7CB01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0" y="2094414"/>
            <a:ext cx="3167063" cy="2560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EF5AA-1954-4333-BBE9-07DEDEC1E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864" y="1971872"/>
            <a:ext cx="3180398" cy="2620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59456A-66FB-45A7-A748-68285C88D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2988" y="1951870"/>
            <a:ext cx="3167063" cy="2640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5ED69-731B-45F3-809F-1CFBFF6C72C5}"/>
              </a:ext>
            </a:extLst>
          </p:cNvPr>
          <p:cNvSpPr txBox="1"/>
          <p:nvPr/>
        </p:nvSpPr>
        <p:spPr>
          <a:xfrm>
            <a:off x="20216" y="22656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Delta-PSI of SMN2 exon7 is around 60%,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due to 40% PSI in SMA iPSC-MN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E2664-1645-456C-8494-989884BB83B9}"/>
              </a:ext>
            </a:extLst>
          </p:cNvPr>
          <p:cNvSpPr txBox="1"/>
          <p:nvPr/>
        </p:nvSpPr>
        <p:spPr>
          <a:xfrm>
            <a:off x="772871" y="2669884"/>
            <a:ext cx="768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FDR</a:t>
            </a:r>
          </a:p>
          <a:p>
            <a:r>
              <a:rPr lang="en-US" sz="1400" dirty="0">
                <a:solidFill>
                  <a:srgbClr val="C86464"/>
                </a:solidFill>
                <a:sym typeface="Wingdings" panose="05000000000000000000" pitchFamily="2" charset="2"/>
              </a:rPr>
              <a:t>0.02</a:t>
            </a:r>
          </a:p>
          <a:p>
            <a:r>
              <a:rPr lang="en-US" sz="1400" dirty="0">
                <a:solidFill>
                  <a:srgbClr val="FF4D4D"/>
                </a:solidFill>
                <a:sym typeface="Wingdings" panose="05000000000000000000" pitchFamily="2" charset="2"/>
              </a:rPr>
              <a:t>0.33</a:t>
            </a:r>
          </a:p>
          <a:p>
            <a:r>
              <a:rPr lang="en-US" sz="1400" dirty="0">
                <a:solidFill>
                  <a:srgbClr val="FF1A1A"/>
                </a:solidFill>
                <a:sym typeface="Wingdings" panose="05000000000000000000" pitchFamily="2" charset="2"/>
              </a:rPr>
              <a:t>0.001</a:t>
            </a:r>
            <a:endParaRPr lang="en-US" sz="1400" dirty="0">
              <a:solidFill>
                <a:srgbClr val="FF1A1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E2664-1645-456C-8494-989884BB83B9}"/>
              </a:ext>
            </a:extLst>
          </p:cNvPr>
          <p:cNvSpPr txBox="1"/>
          <p:nvPr/>
        </p:nvSpPr>
        <p:spPr>
          <a:xfrm>
            <a:off x="810193" y="4347992"/>
            <a:ext cx="273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004      040     120    400nM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EE3DE-0D63-4B9A-99B8-AD4FFE3A2EB6}"/>
              </a:ext>
            </a:extLst>
          </p:cNvPr>
          <p:cNvSpPr txBox="1"/>
          <p:nvPr/>
        </p:nvSpPr>
        <p:spPr>
          <a:xfrm>
            <a:off x="4221566" y="4347094"/>
            <a:ext cx="273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004      040     120    400nM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4B2F-D01E-4A26-AC25-140140855211}"/>
              </a:ext>
            </a:extLst>
          </p:cNvPr>
          <p:cNvSpPr txBox="1"/>
          <p:nvPr/>
        </p:nvSpPr>
        <p:spPr>
          <a:xfrm>
            <a:off x="7882208" y="4383670"/>
            <a:ext cx="273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004      040     120    400nM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3C47D6-F430-4AFB-B244-C1639798E059}"/>
              </a:ext>
            </a:extLst>
          </p:cNvPr>
          <p:cNvSpPr txBox="1"/>
          <p:nvPr/>
        </p:nvSpPr>
        <p:spPr>
          <a:xfrm>
            <a:off x="8738699" y="1413291"/>
            <a:ext cx="10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Majiq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136C2-7F30-47AC-BD8D-1AF32E451AF2}"/>
              </a:ext>
            </a:extLst>
          </p:cNvPr>
          <p:cNvSpPr txBox="1"/>
          <p:nvPr/>
        </p:nvSpPr>
        <p:spPr>
          <a:xfrm>
            <a:off x="4907366" y="1385981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Leafcutter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FF317F-3BAC-4750-855B-06619A031E8C}"/>
              </a:ext>
            </a:extLst>
          </p:cNvPr>
          <p:cNvSpPr txBox="1"/>
          <p:nvPr/>
        </p:nvSpPr>
        <p:spPr>
          <a:xfrm>
            <a:off x="1278068" y="1370829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F250C-1F5F-46BC-B680-DE136A69A31C}"/>
              </a:ext>
            </a:extLst>
          </p:cNvPr>
          <p:cNvSpPr/>
          <p:nvPr/>
        </p:nvSpPr>
        <p:spPr>
          <a:xfrm>
            <a:off x="5713860" y="1775453"/>
            <a:ext cx="149912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8080"/>
                </a:solidFill>
              </a:rPr>
              <a:t>GM24468D</a:t>
            </a:r>
          </a:p>
          <a:p>
            <a:r>
              <a:rPr lang="en-US" sz="1600" dirty="0">
                <a:solidFill>
                  <a:srgbClr val="FF4D4D"/>
                </a:solidFill>
              </a:rPr>
              <a:t>HNDS006-01C2</a:t>
            </a:r>
          </a:p>
          <a:p>
            <a:r>
              <a:rPr lang="en-US" sz="1600" dirty="0">
                <a:solidFill>
                  <a:srgbClr val="FF1A1A"/>
                </a:solidFill>
              </a:rPr>
              <a:t>HNDS0030-01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EEC8A-9BA3-4A5C-9234-83379E8EF8DC}"/>
              </a:ext>
            </a:extLst>
          </p:cNvPr>
          <p:cNvCxnSpPr/>
          <p:nvPr/>
        </p:nvCxnSpPr>
        <p:spPr>
          <a:xfrm flipH="1">
            <a:off x="880302" y="3051694"/>
            <a:ext cx="152400" cy="5722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629755-DBD5-46FA-877A-24327C30651F}"/>
              </a:ext>
            </a:extLst>
          </p:cNvPr>
          <p:cNvCxnSpPr>
            <a:cxnSpLocks/>
          </p:cNvCxnSpPr>
          <p:nvPr/>
        </p:nvCxnSpPr>
        <p:spPr>
          <a:xfrm>
            <a:off x="1070802" y="3282036"/>
            <a:ext cx="0" cy="6878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785ECD-1A63-4C88-84CC-CED30D1A4EB2}"/>
              </a:ext>
            </a:extLst>
          </p:cNvPr>
          <p:cNvCxnSpPr>
            <a:cxnSpLocks/>
          </p:cNvCxnSpPr>
          <p:nvPr/>
        </p:nvCxnSpPr>
        <p:spPr>
          <a:xfrm>
            <a:off x="1156921" y="3432694"/>
            <a:ext cx="49517" cy="3618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69ACF8-66EF-4BA0-8177-A1D909226FB6}"/>
              </a:ext>
            </a:extLst>
          </p:cNvPr>
          <p:cNvSpPr txBox="1"/>
          <p:nvPr/>
        </p:nvSpPr>
        <p:spPr>
          <a:xfrm>
            <a:off x="4273003" y="2669142"/>
            <a:ext cx="768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FDR</a:t>
            </a:r>
          </a:p>
          <a:p>
            <a:r>
              <a:rPr lang="en-US" sz="1400" dirty="0">
                <a:solidFill>
                  <a:srgbClr val="C86464"/>
                </a:solidFill>
                <a:sym typeface="Wingdings" panose="05000000000000000000" pitchFamily="2" charset="2"/>
              </a:rPr>
              <a:t>0.59</a:t>
            </a:r>
          </a:p>
          <a:p>
            <a:r>
              <a:rPr lang="en-US" sz="1400" dirty="0">
                <a:solidFill>
                  <a:srgbClr val="FF4D4D"/>
                </a:solidFill>
                <a:sym typeface="Wingdings" panose="05000000000000000000" pitchFamily="2" charset="2"/>
              </a:rPr>
              <a:t>0.37</a:t>
            </a:r>
          </a:p>
          <a:p>
            <a:r>
              <a:rPr lang="en-US" sz="1400" dirty="0">
                <a:solidFill>
                  <a:srgbClr val="FF1A1A"/>
                </a:solidFill>
                <a:sym typeface="Wingdings" panose="05000000000000000000" pitchFamily="2" charset="2"/>
              </a:rPr>
              <a:t>0.59</a:t>
            </a:r>
            <a:endParaRPr lang="en-US" sz="1400" dirty="0">
              <a:solidFill>
                <a:srgbClr val="FF1A1A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4DCD10-F2AD-433D-842B-C8A9985056E4}"/>
              </a:ext>
            </a:extLst>
          </p:cNvPr>
          <p:cNvCxnSpPr>
            <a:cxnSpLocks/>
          </p:cNvCxnSpPr>
          <p:nvPr/>
        </p:nvCxnSpPr>
        <p:spPr>
          <a:xfrm flipH="1">
            <a:off x="4363299" y="3081500"/>
            <a:ext cx="115048" cy="8057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D50358-ED0B-4392-B870-904854D85247}"/>
              </a:ext>
            </a:extLst>
          </p:cNvPr>
          <p:cNvCxnSpPr>
            <a:cxnSpLocks/>
          </p:cNvCxnSpPr>
          <p:nvPr/>
        </p:nvCxnSpPr>
        <p:spPr>
          <a:xfrm>
            <a:off x="4516447" y="3311842"/>
            <a:ext cx="0" cy="68781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1EF460-C3A0-426D-94AC-41D3B6452E5C}"/>
              </a:ext>
            </a:extLst>
          </p:cNvPr>
          <p:cNvCxnSpPr>
            <a:cxnSpLocks/>
          </p:cNvCxnSpPr>
          <p:nvPr/>
        </p:nvCxnSpPr>
        <p:spPr>
          <a:xfrm>
            <a:off x="4602566" y="3462500"/>
            <a:ext cx="82385" cy="4737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FD4000-D900-4FD6-8ED3-9B26C7014297}"/>
              </a:ext>
            </a:extLst>
          </p:cNvPr>
          <p:cNvSpPr txBox="1"/>
          <p:nvPr/>
        </p:nvSpPr>
        <p:spPr>
          <a:xfrm>
            <a:off x="262214" y="5217477"/>
            <a:ext cx="8043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dPSI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~ 60%, which is higher than ~50% seen in fibroblast. 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 (1) baseline PSI in untreated SMA iPSC-MN is ~40%, different from fibroblast.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      (2)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bring PSI close to 100%, as in fibroblast.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ED8C5A4-BB00-4D16-BC0A-740A38618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850" y="3860542"/>
            <a:ext cx="3257550" cy="28748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19CFCF-744F-4D42-AE8C-F6AD1A2F1816}"/>
              </a:ext>
            </a:extLst>
          </p:cNvPr>
          <p:cNvSpPr/>
          <p:nvPr/>
        </p:nvSpPr>
        <p:spPr>
          <a:xfrm>
            <a:off x="10899648" y="3827562"/>
            <a:ext cx="1063752" cy="2874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2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609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F0780D-4EBB-432B-A95A-854D1ACEC81B}"/>
              </a:ext>
            </a:extLst>
          </p:cNvPr>
          <p:cNvSpPr txBox="1"/>
          <p:nvPr/>
        </p:nvSpPr>
        <p:spPr>
          <a:xfrm>
            <a:off x="126886" y="76200"/>
            <a:ext cx="1153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dPSI</a:t>
            </a:r>
            <a:r>
              <a:rPr lang="en-US" sz="3200" b="1" dirty="0">
                <a:solidFill>
                  <a:schemeClr val="bg1"/>
                </a:solidFill>
              </a:rPr>
              <a:t> threshold – leafcutter, RG7916 and cell-line difference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02EDCA4-8107-485F-94FC-4D7710988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91455"/>
            <a:ext cx="8953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54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B85767-4F65-4BD8-A613-3B91957BFFCD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Example: </a:t>
            </a:r>
            <a:r>
              <a:rPr lang="en-US" sz="3600" b="1" dirty="0" err="1">
                <a:solidFill>
                  <a:schemeClr val="bg1"/>
                </a:solidFill>
              </a:rPr>
              <a:t>rMATS</a:t>
            </a:r>
            <a:r>
              <a:rPr lang="en-US" sz="3600" b="1" dirty="0">
                <a:solidFill>
                  <a:schemeClr val="bg1"/>
                </a:solidFill>
              </a:rPr>
              <a:t> , </a:t>
            </a:r>
            <a:r>
              <a:rPr lang="en-US" sz="3600" b="1" dirty="0" err="1">
                <a:solidFill>
                  <a:schemeClr val="bg1"/>
                </a:solidFill>
              </a:rPr>
              <a:t>thr_dSPI</a:t>
            </a:r>
            <a:r>
              <a:rPr lang="en-US" sz="3600" b="1" dirty="0">
                <a:solidFill>
                  <a:schemeClr val="bg1"/>
                </a:solidFill>
              </a:rPr>
              <a:t> = 0.30, </a:t>
            </a:r>
            <a:r>
              <a:rPr lang="en-US" sz="3600" b="1" dirty="0" err="1">
                <a:solidFill>
                  <a:schemeClr val="bg1"/>
                </a:solidFill>
              </a:rPr>
              <a:t>thr_maxjnc</a:t>
            </a:r>
            <a:r>
              <a:rPr lang="en-US" sz="3600" b="1" dirty="0">
                <a:solidFill>
                  <a:schemeClr val="bg1"/>
                </a:solidFill>
              </a:rPr>
              <a:t>=50, null-comparison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5EFD3-E651-4730-B61D-123DCF4E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510" y="2864236"/>
            <a:ext cx="5729455" cy="1912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96EE2-BDA8-4AD9-9ECB-94FD04BAA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85" y="985278"/>
            <a:ext cx="5642238" cy="1925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0148B4-84E0-43A8-88E7-C862DA6A9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368" y="4837479"/>
            <a:ext cx="5548313" cy="1912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F91FA1-DDE7-47A6-A0B5-DF86FE38A40E}"/>
              </a:ext>
            </a:extLst>
          </p:cNvPr>
          <p:cNvSpPr txBox="1"/>
          <p:nvPr/>
        </p:nvSpPr>
        <p:spPr>
          <a:xfrm>
            <a:off x="266701" y="2438400"/>
            <a:ext cx="2752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Showing FDR&lt;0.05 </a:t>
            </a:r>
          </a:p>
          <a:p>
            <a:r>
              <a:rPr lang="en-US" sz="2400" dirty="0">
                <a:solidFill>
                  <a:schemeClr val="bg1"/>
                </a:solidFill>
              </a:rPr>
              <a:t>(not </a:t>
            </a:r>
            <a:r>
              <a:rPr lang="en-US" sz="2400" dirty="0" err="1">
                <a:solidFill>
                  <a:schemeClr val="bg1"/>
                </a:solidFill>
              </a:rPr>
              <a:t>p.val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0AAFE-1BBE-4C97-840E-EF246AE24A10}"/>
              </a:ext>
            </a:extLst>
          </p:cNvPr>
          <p:cNvSpPr txBox="1"/>
          <p:nvPr/>
        </p:nvSpPr>
        <p:spPr>
          <a:xfrm>
            <a:off x="285751" y="3457575"/>
            <a:ext cx="3036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Thr_dPSI</a:t>
            </a:r>
            <a:r>
              <a:rPr lang="en-US" sz="2000" dirty="0">
                <a:solidFill>
                  <a:schemeClr val="bg1"/>
                </a:solidFill>
              </a:rPr>
              <a:t>=0.25 still leaves 5~10 false discovery (in leafcutter, these are zero)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04830B-65B1-4BF8-BC49-0F67A2391055}"/>
              </a:ext>
            </a:extLst>
          </p:cNvPr>
          <p:cNvCxnSpPr>
            <a:cxnSpLocks/>
          </p:cNvCxnSpPr>
          <p:nvPr/>
        </p:nvCxnSpPr>
        <p:spPr>
          <a:xfrm flipV="1">
            <a:off x="7810500" y="1209674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580067-814D-44BC-A8CE-9C94FFA37311}"/>
              </a:ext>
            </a:extLst>
          </p:cNvPr>
          <p:cNvCxnSpPr>
            <a:cxnSpLocks/>
          </p:cNvCxnSpPr>
          <p:nvPr/>
        </p:nvCxnSpPr>
        <p:spPr>
          <a:xfrm flipV="1">
            <a:off x="7905750" y="31242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1CFE95-6395-42BE-8F41-1F2069BE7717}"/>
              </a:ext>
            </a:extLst>
          </p:cNvPr>
          <p:cNvCxnSpPr>
            <a:cxnSpLocks/>
          </p:cNvCxnSpPr>
          <p:nvPr/>
        </p:nvCxnSpPr>
        <p:spPr>
          <a:xfrm flipV="1">
            <a:off x="6010275" y="31623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C2CC8D-7267-4EC2-8BCA-C5CEB338821E}"/>
              </a:ext>
            </a:extLst>
          </p:cNvPr>
          <p:cNvCxnSpPr>
            <a:cxnSpLocks/>
          </p:cNvCxnSpPr>
          <p:nvPr/>
        </p:nvCxnSpPr>
        <p:spPr>
          <a:xfrm flipV="1">
            <a:off x="3990975" y="317182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54A607-E2B4-4884-96D7-6918BD5A7D52}"/>
              </a:ext>
            </a:extLst>
          </p:cNvPr>
          <p:cNvCxnSpPr>
            <a:cxnSpLocks/>
          </p:cNvCxnSpPr>
          <p:nvPr/>
        </p:nvCxnSpPr>
        <p:spPr>
          <a:xfrm flipV="1">
            <a:off x="4000500" y="12192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C58A9E-EB9E-48C6-88E0-25A7D0595EBE}"/>
              </a:ext>
            </a:extLst>
          </p:cNvPr>
          <p:cNvCxnSpPr>
            <a:cxnSpLocks/>
          </p:cNvCxnSpPr>
          <p:nvPr/>
        </p:nvCxnSpPr>
        <p:spPr>
          <a:xfrm flipV="1">
            <a:off x="5953125" y="12477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E7E795-9254-45D1-BF5D-63387857F3E5}"/>
              </a:ext>
            </a:extLst>
          </p:cNvPr>
          <p:cNvCxnSpPr>
            <a:cxnSpLocks/>
          </p:cNvCxnSpPr>
          <p:nvPr/>
        </p:nvCxnSpPr>
        <p:spPr>
          <a:xfrm flipV="1">
            <a:off x="4000500" y="51339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DB0F58-39BD-4147-8068-EC5E4A91E18D}"/>
              </a:ext>
            </a:extLst>
          </p:cNvPr>
          <p:cNvCxnSpPr>
            <a:cxnSpLocks/>
          </p:cNvCxnSpPr>
          <p:nvPr/>
        </p:nvCxnSpPr>
        <p:spPr>
          <a:xfrm flipV="1">
            <a:off x="5800725" y="515302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5E1C6F-9F96-416F-8A98-09EBBBA6CDF4}"/>
              </a:ext>
            </a:extLst>
          </p:cNvPr>
          <p:cNvCxnSpPr>
            <a:cxnSpLocks/>
          </p:cNvCxnSpPr>
          <p:nvPr/>
        </p:nvCxnSpPr>
        <p:spPr>
          <a:xfrm flipV="1">
            <a:off x="7753350" y="51339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154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66EA11-55A0-4139-B31C-F31F51F0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33" y="4287694"/>
            <a:ext cx="5116197" cy="14835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63EE89-AA56-488E-A32B-2399EF2EF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83" y="2808355"/>
            <a:ext cx="5150860" cy="1490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944CB9-AC55-4505-A62C-EFA739453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946" y="1285438"/>
            <a:ext cx="5081534" cy="15598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DD9F79E-4709-4E99-AFBB-47FC32BF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77" y="1501790"/>
            <a:ext cx="2001970" cy="276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3DAAF-F92C-4161-BBC1-6F66C4B77A46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Example: </a:t>
            </a:r>
            <a:r>
              <a:rPr lang="en-US" sz="3600" b="1" dirty="0" err="1">
                <a:solidFill>
                  <a:schemeClr val="bg1"/>
                </a:solidFill>
              </a:rPr>
              <a:t>rMATS</a:t>
            </a:r>
            <a:r>
              <a:rPr lang="en-US" sz="3600" b="1" dirty="0">
                <a:solidFill>
                  <a:schemeClr val="bg1"/>
                </a:solidFill>
              </a:rPr>
              <a:t> , </a:t>
            </a:r>
            <a:r>
              <a:rPr lang="en-US" sz="3600" b="1" dirty="0" err="1">
                <a:solidFill>
                  <a:schemeClr val="bg1"/>
                </a:solidFill>
              </a:rPr>
              <a:t>thr_dSPI</a:t>
            </a:r>
            <a:r>
              <a:rPr lang="en-US" sz="3600" b="1" dirty="0">
                <a:solidFill>
                  <a:schemeClr val="bg1"/>
                </a:solidFill>
              </a:rPr>
              <a:t> = 0.30, </a:t>
            </a:r>
            <a:r>
              <a:rPr lang="en-US" sz="3600" b="1" dirty="0" err="1">
                <a:solidFill>
                  <a:schemeClr val="bg1"/>
                </a:solidFill>
              </a:rPr>
              <a:t>thr_maxjnc</a:t>
            </a:r>
            <a:r>
              <a:rPr lang="en-US" sz="3600" b="1" dirty="0">
                <a:solidFill>
                  <a:schemeClr val="bg1"/>
                </a:solidFill>
              </a:rPr>
              <a:t>=50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CD42F-F9F5-4ABC-88AC-ACDFFA1F4FA3}"/>
              </a:ext>
            </a:extLst>
          </p:cNvPr>
          <p:cNvSpPr txBox="1"/>
          <p:nvPr/>
        </p:nvSpPr>
        <p:spPr>
          <a:xfrm>
            <a:off x="152400" y="5613737"/>
            <a:ext cx="11734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At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thr_dSPI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=0.30 and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thr_maxjnc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=50,  there are 1, 1, and 0 inconsistent genes for GM, HNDS006, and HNDS003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thr_dPSI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=0.20 can do the same, but this is below the lower bound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99CA4-9D98-4BCF-8496-EEC428C1DFD9}"/>
              </a:ext>
            </a:extLst>
          </p:cNvPr>
          <p:cNvSpPr txBox="1"/>
          <p:nvPr/>
        </p:nvSpPr>
        <p:spPr>
          <a:xfrm>
            <a:off x="667333" y="4040506"/>
            <a:ext cx="4057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A2E8"/>
                </a:solidFill>
              </a:rPr>
              <a:t>Genes with junctions passed </a:t>
            </a:r>
            <a:r>
              <a:rPr lang="en-US" sz="2000" dirty="0">
                <a:solidFill>
                  <a:srgbClr val="00B0F0"/>
                </a:solidFill>
              </a:rPr>
              <a:t>FDR&lt;0.05 &amp; </a:t>
            </a:r>
            <a:r>
              <a:rPr lang="en-US" sz="2000" dirty="0" err="1">
                <a:solidFill>
                  <a:srgbClr val="00B0F0"/>
                </a:solidFill>
              </a:rPr>
              <a:t>dPSI</a:t>
            </a:r>
            <a:r>
              <a:rPr lang="en-US" sz="2000" dirty="0">
                <a:solidFill>
                  <a:srgbClr val="00B0F0"/>
                </a:solidFill>
              </a:rPr>
              <a:t> &lt; xx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&amp; &lt;</a:t>
            </a:r>
            <a:r>
              <a:rPr lang="en-US" sz="2000" dirty="0" err="1">
                <a:solidFill>
                  <a:srgbClr val="00B0F0"/>
                </a:solidFill>
              </a:rPr>
              <a:t>max.jnc</a:t>
            </a:r>
            <a:r>
              <a:rPr lang="en-US" sz="2000" dirty="0">
                <a:solidFill>
                  <a:srgbClr val="00B0F0"/>
                </a:solidFill>
              </a:rPr>
              <a:t>&gt; &gt; 50 at the highest conc.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5E7D24-5B13-4908-B80A-D6DA6B8E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893" y="770546"/>
            <a:ext cx="564273" cy="54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7C6AF-54C1-4C65-BB20-0CD2C0D2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6" y="748448"/>
            <a:ext cx="533400" cy="50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0189642E-A68F-490F-99C2-8CD83E3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241" y="774469"/>
            <a:ext cx="457200" cy="4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C496CB7E-BF20-4074-AF3E-FE45E01C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375" y="815045"/>
            <a:ext cx="447458" cy="42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E4657B-4E4E-4A8A-9C73-9DD6F0518628}"/>
              </a:ext>
            </a:extLst>
          </p:cNvPr>
          <p:cNvCxnSpPr/>
          <p:nvPr/>
        </p:nvCxnSpPr>
        <p:spPr>
          <a:xfrm flipV="1">
            <a:off x="6953250" y="1250383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64D54E-74BD-4D6E-9207-D7B221B03CDB}"/>
              </a:ext>
            </a:extLst>
          </p:cNvPr>
          <p:cNvCxnSpPr/>
          <p:nvPr/>
        </p:nvCxnSpPr>
        <p:spPr>
          <a:xfrm flipV="1">
            <a:off x="10302803" y="762000"/>
            <a:ext cx="292454" cy="4803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97CE68-6392-4386-8D2D-A2A526EE3016}"/>
              </a:ext>
            </a:extLst>
          </p:cNvPr>
          <p:cNvCxnSpPr/>
          <p:nvPr/>
        </p:nvCxnSpPr>
        <p:spPr>
          <a:xfrm flipV="1">
            <a:off x="8737554" y="1195055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ED37F4-045C-441A-814D-BE1430DAAE26}"/>
              </a:ext>
            </a:extLst>
          </p:cNvPr>
          <p:cNvCxnSpPr/>
          <p:nvPr/>
        </p:nvCxnSpPr>
        <p:spPr>
          <a:xfrm flipV="1">
            <a:off x="10496550" y="1162564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E2D8FD-77A4-4D3F-8058-558C4D40260C}"/>
              </a:ext>
            </a:extLst>
          </p:cNvPr>
          <p:cNvSpPr txBox="1"/>
          <p:nvPr/>
        </p:nvSpPr>
        <p:spPr>
          <a:xfrm>
            <a:off x="6701250" y="8950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wante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7ACBC-7FB3-4631-B0C9-1588A9D5EFC5}"/>
              </a:ext>
            </a:extLst>
          </p:cNvPr>
          <p:cNvSpPr txBox="1"/>
          <p:nvPr/>
        </p:nvSpPr>
        <p:spPr>
          <a:xfrm>
            <a:off x="905140" y="914400"/>
            <a:ext cx="333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D5B60"/>
                </a:solidFill>
              </a:rPr>
              <a:t>Genes with junctions passed </a:t>
            </a:r>
            <a:r>
              <a:rPr lang="en-US" sz="2000" dirty="0">
                <a:solidFill>
                  <a:srgbClr val="FF7C80"/>
                </a:solidFill>
              </a:rPr>
              <a:t>consistency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2F942-ED1D-4634-B97C-A176E0633ACD}"/>
              </a:ext>
            </a:extLst>
          </p:cNvPr>
          <p:cNvCxnSpPr>
            <a:cxnSpLocks/>
          </p:cNvCxnSpPr>
          <p:nvPr/>
        </p:nvCxnSpPr>
        <p:spPr>
          <a:xfrm>
            <a:off x="2664006" y="3456306"/>
            <a:ext cx="975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0D9002-1F64-4924-981D-6278965ACF0C}"/>
              </a:ext>
            </a:extLst>
          </p:cNvPr>
          <p:cNvSpPr txBox="1"/>
          <p:nvPr/>
        </p:nvSpPr>
        <p:spPr>
          <a:xfrm>
            <a:off x="3489962" y="3161325"/>
            <a:ext cx="123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Ideally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Zero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82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66CC2-906C-404C-BFF1-151BD8E8CD0B}"/>
              </a:ext>
            </a:extLst>
          </p:cNvPr>
          <p:cNvSpPr txBox="1"/>
          <p:nvPr/>
        </p:nvSpPr>
        <p:spPr>
          <a:xfrm>
            <a:off x="126886" y="76200"/>
            <a:ext cx="11531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dPSI</a:t>
            </a:r>
            <a:r>
              <a:rPr lang="en-US" sz="3200" b="1" dirty="0">
                <a:solidFill>
                  <a:schemeClr val="bg1"/>
                </a:solidFill>
              </a:rPr>
              <a:t> threshold – leafcutter, randomized – all zero.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D1978C9-424E-4B5D-906B-FB2EE95B6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52856"/>
            <a:ext cx="9029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9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77A9D-B11A-4A41-97A1-C0458DFB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00" y="1155554"/>
            <a:ext cx="4598199" cy="4555624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DD9F79E-4709-4E99-AFBB-47FC32BF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77" y="1501790"/>
            <a:ext cx="2001970" cy="276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3DAAF-F92C-4161-BBC1-6F66C4B77A46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leafcutter , </a:t>
            </a:r>
            <a:r>
              <a:rPr lang="en-US" sz="3600" b="1" dirty="0" err="1">
                <a:solidFill>
                  <a:schemeClr val="bg1"/>
                </a:solidFill>
              </a:rPr>
              <a:t>thr_dSPI</a:t>
            </a:r>
            <a:r>
              <a:rPr lang="en-US" sz="3600" b="1" dirty="0">
                <a:solidFill>
                  <a:schemeClr val="bg1"/>
                </a:solidFill>
              </a:rPr>
              <a:t> = 0.20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CD42F-F9F5-4ABC-88AC-ACDFFA1F4FA3}"/>
              </a:ext>
            </a:extLst>
          </p:cNvPr>
          <p:cNvSpPr txBox="1"/>
          <p:nvPr/>
        </p:nvSpPr>
        <p:spPr>
          <a:xfrm>
            <a:off x="152400" y="5767530"/>
            <a:ext cx="11734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At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thr_dSPI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=0.20,  there are 0, 0, and 1 inconsistent genes for GM, HNDS006, and HNDS003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thr_dPSI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=0.20 can do the same, but this is below the lower bound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99CA4-9D98-4BCF-8496-EEC428C1DFD9}"/>
              </a:ext>
            </a:extLst>
          </p:cNvPr>
          <p:cNvSpPr txBox="1"/>
          <p:nvPr/>
        </p:nvSpPr>
        <p:spPr>
          <a:xfrm>
            <a:off x="667333" y="4168914"/>
            <a:ext cx="4057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A2E8"/>
                </a:solidFill>
              </a:rPr>
              <a:t>Genes with junctions passed </a:t>
            </a:r>
            <a:r>
              <a:rPr lang="en-US" sz="2000" dirty="0">
                <a:solidFill>
                  <a:srgbClr val="00B0F0"/>
                </a:solidFill>
              </a:rPr>
              <a:t>FDR&lt;0.05 &amp; </a:t>
            </a:r>
            <a:r>
              <a:rPr lang="en-US" sz="2000" dirty="0" err="1">
                <a:solidFill>
                  <a:srgbClr val="00B0F0"/>
                </a:solidFill>
              </a:rPr>
              <a:t>dPSI</a:t>
            </a:r>
            <a:r>
              <a:rPr lang="en-US" sz="2000" dirty="0">
                <a:solidFill>
                  <a:srgbClr val="00B0F0"/>
                </a:solidFill>
              </a:rPr>
              <a:t> &lt; 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5E7D24-5B13-4908-B80A-D6DA6B8E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643" y="600794"/>
            <a:ext cx="564273" cy="54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7C6AF-54C1-4C65-BB20-0CD2C0D2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76" y="578696"/>
            <a:ext cx="533400" cy="50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0189642E-A68F-490F-99C2-8CD83E3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991" y="604717"/>
            <a:ext cx="457200" cy="4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C496CB7E-BF20-4074-AF3E-FE45E01C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125" y="645293"/>
            <a:ext cx="447458" cy="42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E4657B-4E4E-4A8A-9C73-9DD6F0518628}"/>
              </a:ext>
            </a:extLst>
          </p:cNvPr>
          <p:cNvCxnSpPr/>
          <p:nvPr/>
        </p:nvCxnSpPr>
        <p:spPr>
          <a:xfrm flipV="1">
            <a:off x="6943725" y="1250383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64D54E-74BD-4D6E-9207-D7B221B03CDB}"/>
              </a:ext>
            </a:extLst>
          </p:cNvPr>
          <p:cNvCxnSpPr/>
          <p:nvPr/>
        </p:nvCxnSpPr>
        <p:spPr>
          <a:xfrm flipV="1">
            <a:off x="10078553" y="592248"/>
            <a:ext cx="292454" cy="4803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97CE68-6392-4386-8D2D-A2A526EE3016}"/>
              </a:ext>
            </a:extLst>
          </p:cNvPr>
          <p:cNvCxnSpPr/>
          <p:nvPr/>
        </p:nvCxnSpPr>
        <p:spPr>
          <a:xfrm flipV="1">
            <a:off x="8543925" y="1195055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ED37F4-045C-441A-814D-BE1430DAAE26}"/>
              </a:ext>
            </a:extLst>
          </p:cNvPr>
          <p:cNvCxnSpPr/>
          <p:nvPr/>
        </p:nvCxnSpPr>
        <p:spPr>
          <a:xfrm flipV="1">
            <a:off x="10134600" y="1257814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E2D8FD-77A4-4D3F-8058-558C4D40260C}"/>
              </a:ext>
            </a:extLst>
          </p:cNvPr>
          <p:cNvSpPr txBox="1"/>
          <p:nvPr/>
        </p:nvSpPr>
        <p:spPr>
          <a:xfrm>
            <a:off x="6477000" y="72527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wante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7ACBC-7FB3-4631-B0C9-1588A9D5EFC5}"/>
              </a:ext>
            </a:extLst>
          </p:cNvPr>
          <p:cNvSpPr txBox="1"/>
          <p:nvPr/>
        </p:nvSpPr>
        <p:spPr>
          <a:xfrm>
            <a:off x="905140" y="914400"/>
            <a:ext cx="333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D5B60"/>
                </a:solidFill>
              </a:rPr>
              <a:t>Genes with junctions passed </a:t>
            </a:r>
            <a:r>
              <a:rPr lang="en-US" sz="2000" dirty="0">
                <a:solidFill>
                  <a:srgbClr val="FF7C80"/>
                </a:solidFill>
              </a:rPr>
              <a:t>consistency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2F942-ED1D-4634-B97C-A176E0633ACD}"/>
              </a:ext>
            </a:extLst>
          </p:cNvPr>
          <p:cNvCxnSpPr>
            <a:cxnSpLocks/>
          </p:cNvCxnSpPr>
          <p:nvPr/>
        </p:nvCxnSpPr>
        <p:spPr>
          <a:xfrm>
            <a:off x="2664006" y="3456306"/>
            <a:ext cx="9751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0D9002-1F64-4924-981D-6278965ACF0C}"/>
              </a:ext>
            </a:extLst>
          </p:cNvPr>
          <p:cNvSpPr txBox="1"/>
          <p:nvPr/>
        </p:nvSpPr>
        <p:spPr>
          <a:xfrm>
            <a:off x="3489962" y="3161325"/>
            <a:ext cx="1234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Ideally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Zero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766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49F028-A198-4116-B296-D8809CB85F6C}"/>
              </a:ext>
            </a:extLst>
          </p:cNvPr>
          <p:cNvSpPr/>
          <p:nvPr/>
        </p:nvSpPr>
        <p:spPr>
          <a:xfrm>
            <a:off x="457200" y="1219200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Check annotation vs cryptic using leafcutter result, and count genes.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8A643-9FB1-4634-99D6-D499FAB7DE98}"/>
              </a:ext>
            </a:extLst>
          </p:cNvPr>
          <p:cNvSpPr txBox="1"/>
          <p:nvPr/>
        </p:nvSpPr>
        <p:spPr>
          <a:xfrm>
            <a:off x="0" y="25401"/>
            <a:ext cx="1203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About 75% of DSG exclusively called in leafcutter, are non-annotated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BF0B37-957F-4176-8782-5E68BD84E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874902"/>
            <a:ext cx="2362200" cy="142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86B0B4-8E48-4CCB-98A2-684A97A5A0B6}"/>
              </a:ext>
            </a:extLst>
          </p:cNvPr>
          <p:cNvSpPr/>
          <p:nvPr/>
        </p:nvSpPr>
        <p:spPr>
          <a:xfrm>
            <a:off x="630036" y="1753220"/>
            <a:ext cx="4576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In Leafcutter, not in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or Majiq: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D3C108-F212-49A8-A167-15D428E8C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1" y="2536926"/>
            <a:ext cx="3276600" cy="2895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130D49-250E-4482-AA95-A2C34C8112FE}"/>
              </a:ext>
            </a:extLst>
          </p:cNvPr>
          <p:cNvSpPr/>
          <p:nvPr/>
        </p:nvSpPr>
        <p:spPr>
          <a:xfrm>
            <a:off x="5239889" y="5556163"/>
            <a:ext cx="67099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This might be true for any leafcutter DSG in general 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   no, overlap with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must be annotated.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A68EF5-F88F-47F9-9D72-FEA7C025A0A7}"/>
              </a:ext>
            </a:extLst>
          </p:cNvPr>
          <p:cNvSpPr/>
          <p:nvPr/>
        </p:nvSpPr>
        <p:spPr>
          <a:xfrm>
            <a:off x="685800" y="6185189"/>
            <a:ext cx="6709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Haven’t checked the overlap numbers and thresholds.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0BDD9A-C409-404D-ADEA-D25B242F1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207" y="2480538"/>
            <a:ext cx="3324225" cy="2933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A021CC-9D1E-4ADB-960A-C26D210EEE95}"/>
              </a:ext>
            </a:extLst>
          </p:cNvPr>
          <p:cNvSpPr/>
          <p:nvPr/>
        </p:nvSpPr>
        <p:spPr>
          <a:xfrm>
            <a:off x="5704071" y="1935455"/>
            <a:ext cx="2601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DSG in leafcutter, all.</a:t>
            </a:r>
          </a:p>
        </p:txBody>
      </p:sp>
    </p:spTree>
    <p:extLst>
      <p:ext uri="{BB962C8B-B14F-4D97-AF65-F5344CB8AC3E}">
        <p14:creationId xmlns:p14="http://schemas.microsoft.com/office/powerpoint/2010/main" val="277650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ED779-3B1C-4C33-8BA4-63B51876E2CD}"/>
              </a:ext>
            </a:extLst>
          </p:cNvPr>
          <p:cNvSpPr txBox="1"/>
          <p:nvPr/>
        </p:nvSpPr>
        <p:spPr>
          <a:xfrm>
            <a:off x="49034" y="0"/>
            <a:ext cx="1206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Common DSG across different cell lines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40E8D-0469-4040-B185-D20816CF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787209"/>
            <a:ext cx="2811240" cy="2207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196717-C0E5-44E7-9415-CD5366DA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89" y="3865411"/>
            <a:ext cx="3076174" cy="2163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94DADC-22A6-420E-BDBF-03509A8E0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61" y="1157965"/>
            <a:ext cx="2921629" cy="23181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5B4B9A-2FEE-41E3-A787-23C0BDB9B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1467054"/>
            <a:ext cx="2700851" cy="20090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4F137A-3735-4F03-AF30-A93A338FC737}"/>
              </a:ext>
            </a:extLst>
          </p:cNvPr>
          <p:cNvSpPr/>
          <p:nvPr/>
        </p:nvSpPr>
        <p:spPr>
          <a:xfrm>
            <a:off x="3657600" y="976761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004nM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A3CFF-5F83-4CE9-B0F6-00EF46A273AA}"/>
              </a:ext>
            </a:extLst>
          </p:cNvPr>
          <p:cNvSpPr/>
          <p:nvPr/>
        </p:nvSpPr>
        <p:spPr>
          <a:xfrm>
            <a:off x="6934200" y="926068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040nM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B22465-AFE6-4D4B-876D-4C520B8FDA49}"/>
              </a:ext>
            </a:extLst>
          </p:cNvPr>
          <p:cNvSpPr/>
          <p:nvPr/>
        </p:nvSpPr>
        <p:spPr>
          <a:xfrm>
            <a:off x="3733800" y="3593068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120nM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A7B038-362D-4CB8-A981-34B5EA6DA243}"/>
              </a:ext>
            </a:extLst>
          </p:cNvPr>
          <p:cNvSpPr/>
          <p:nvPr/>
        </p:nvSpPr>
        <p:spPr>
          <a:xfrm>
            <a:off x="7010400" y="3593068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400nM</a:t>
            </a:r>
          </a:p>
        </p:txBody>
      </p:sp>
    </p:spTree>
    <p:extLst>
      <p:ext uri="{BB962C8B-B14F-4D97-AF65-F5344CB8AC3E}">
        <p14:creationId xmlns:p14="http://schemas.microsoft.com/office/powerpoint/2010/main" val="2658998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B85767-4F65-4BD8-A613-3B91957BFFCD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GSE108094, 4 SMA vs 4 ctrl, and null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91FA1-DDE7-47A6-A0B5-DF86FE38A40E}"/>
              </a:ext>
            </a:extLst>
          </p:cNvPr>
          <p:cNvSpPr txBox="1"/>
          <p:nvPr/>
        </p:nvSpPr>
        <p:spPr>
          <a:xfrm>
            <a:off x="604925" y="748009"/>
            <a:ext cx="53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Showing FDR&lt;0.05 (not </a:t>
            </a:r>
            <a:r>
              <a:rPr lang="en-US" sz="2400" dirty="0" err="1">
                <a:solidFill>
                  <a:schemeClr val="bg1"/>
                </a:solidFill>
              </a:rPr>
              <a:t>p.val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04830B-65B1-4BF8-BC49-0F67A2391055}"/>
              </a:ext>
            </a:extLst>
          </p:cNvPr>
          <p:cNvCxnSpPr>
            <a:cxnSpLocks/>
          </p:cNvCxnSpPr>
          <p:nvPr/>
        </p:nvCxnSpPr>
        <p:spPr>
          <a:xfrm flipV="1">
            <a:off x="7810500" y="1209674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580067-814D-44BC-A8CE-9C94FFA37311}"/>
              </a:ext>
            </a:extLst>
          </p:cNvPr>
          <p:cNvCxnSpPr>
            <a:cxnSpLocks/>
          </p:cNvCxnSpPr>
          <p:nvPr/>
        </p:nvCxnSpPr>
        <p:spPr>
          <a:xfrm flipV="1">
            <a:off x="7905750" y="31242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1CFE95-6395-42BE-8F41-1F2069BE7717}"/>
              </a:ext>
            </a:extLst>
          </p:cNvPr>
          <p:cNvCxnSpPr>
            <a:cxnSpLocks/>
          </p:cNvCxnSpPr>
          <p:nvPr/>
        </p:nvCxnSpPr>
        <p:spPr>
          <a:xfrm flipV="1">
            <a:off x="6010275" y="31623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C2CC8D-7267-4EC2-8BCA-C5CEB338821E}"/>
              </a:ext>
            </a:extLst>
          </p:cNvPr>
          <p:cNvCxnSpPr>
            <a:cxnSpLocks/>
          </p:cNvCxnSpPr>
          <p:nvPr/>
        </p:nvCxnSpPr>
        <p:spPr>
          <a:xfrm flipV="1">
            <a:off x="3990975" y="317182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54A607-E2B4-4884-96D7-6918BD5A7D52}"/>
              </a:ext>
            </a:extLst>
          </p:cNvPr>
          <p:cNvCxnSpPr>
            <a:cxnSpLocks/>
          </p:cNvCxnSpPr>
          <p:nvPr/>
        </p:nvCxnSpPr>
        <p:spPr>
          <a:xfrm flipV="1">
            <a:off x="4000500" y="1219200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C58A9E-EB9E-48C6-88E0-25A7D0595EBE}"/>
              </a:ext>
            </a:extLst>
          </p:cNvPr>
          <p:cNvCxnSpPr>
            <a:cxnSpLocks/>
          </p:cNvCxnSpPr>
          <p:nvPr/>
        </p:nvCxnSpPr>
        <p:spPr>
          <a:xfrm flipV="1">
            <a:off x="5953125" y="12477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E7E795-9254-45D1-BF5D-63387857F3E5}"/>
              </a:ext>
            </a:extLst>
          </p:cNvPr>
          <p:cNvCxnSpPr>
            <a:cxnSpLocks/>
          </p:cNvCxnSpPr>
          <p:nvPr/>
        </p:nvCxnSpPr>
        <p:spPr>
          <a:xfrm flipV="1">
            <a:off x="4000500" y="51339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DB0F58-39BD-4147-8068-EC5E4A91E18D}"/>
              </a:ext>
            </a:extLst>
          </p:cNvPr>
          <p:cNvCxnSpPr>
            <a:cxnSpLocks/>
          </p:cNvCxnSpPr>
          <p:nvPr/>
        </p:nvCxnSpPr>
        <p:spPr>
          <a:xfrm flipV="1">
            <a:off x="5800725" y="515302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5E1C6F-9F96-416F-8A98-09EBBBA6CDF4}"/>
              </a:ext>
            </a:extLst>
          </p:cNvPr>
          <p:cNvCxnSpPr>
            <a:cxnSpLocks/>
          </p:cNvCxnSpPr>
          <p:nvPr/>
        </p:nvCxnSpPr>
        <p:spPr>
          <a:xfrm flipV="1">
            <a:off x="7753350" y="5133975"/>
            <a:ext cx="0" cy="137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03DB324-4E5B-41F9-B4D7-F8F1D6CF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247899"/>
            <a:ext cx="5632016" cy="37338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365857-31CF-492E-B970-6869B8915C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2" y="2247899"/>
            <a:ext cx="5592722" cy="37284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FFEAED-EA8B-417C-A7E1-3DF63FA9124B}"/>
              </a:ext>
            </a:extLst>
          </p:cNvPr>
          <p:cNvSpPr txBox="1"/>
          <p:nvPr/>
        </p:nvSpPr>
        <p:spPr>
          <a:xfrm>
            <a:off x="6373680" y="1122789"/>
            <a:ext cx="53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rMATS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thr_maxjnc</a:t>
            </a:r>
            <a:r>
              <a:rPr lang="en-US" sz="2400" dirty="0">
                <a:solidFill>
                  <a:schemeClr val="bg1"/>
                </a:solidFill>
              </a:rPr>
              <a:t>=50, </a:t>
            </a:r>
            <a:r>
              <a:rPr lang="en-US" sz="2400" dirty="0" err="1">
                <a:solidFill>
                  <a:schemeClr val="bg1"/>
                </a:solidFill>
              </a:rPr>
              <a:t>thr_dPSI</a:t>
            </a:r>
            <a:r>
              <a:rPr lang="en-US" sz="2400" dirty="0">
                <a:solidFill>
                  <a:schemeClr val="bg1"/>
                </a:solidFill>
              </a:rPr>
              <a:t>=0.25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1CFD6-09AC-4260-963B-5E0B4598ABF1}"/>
              </a:ext>
            </a:extLst>
          </p:cNvPr>
          <p:cNvSpPr txBox="1"/>
          <p:nvPr/>
        </p:nvSpPr>
        <p:spPr>
          <a:xfrm>
            <a:off x="828763" y="1463069"/>
            <a:ext cx="53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Leafcutter: </a:t>
            </a:r>
            <a:r>
              <a:rPr lang="en-US" sz="2400" dirty="0" err="1">
                <a:solidFill>
                  <a:schemeClr val="bg1"/>
                </a:solidFill>
              </a:rPr>
              <a:t>thr_dPSI</a:t>
            </a:r>
            <a:r>
              <a:rPr lang="en-US" sz="2400" dirty="0">
                <a:solidFill>
                  <a:schemeClr val="bg1"/>
                </a:solidFill>
              </a:rPr>
              <a:t>=0.20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as in </a:t>
            </a:r>
            <a:r>
              <a:rPr lang="en-US" sz="2400" dirty="0" err="1">
                <a:solidFill>
                  <a:schemeClr val="bg1"/>
                </a:solidFill>
              </a:rPr>
              <a:t>iPSCMN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no other guidance.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F93423-CFD2-4404-A38F-DE613BBEE04F}"/>
              </a:ext>
            </a:extLst>
          </p:cNvPr>
          <p:cNvSpPr txBox="1"/>
          <p:nvPr/>
        </p:nvSpPr>
        <p:spPr>
          <a:xfrm>
            <a:off x="828763" y="6115476"/>
            <a:ext cx="53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Null set A seems to be </a:t>
            </a:r>
            <a:r>
              <a:rPr lang="en-US" sz="2400" dirty="0" err="1">
                <a:solidFill>
                  <a:schemeClr val="bg1"/>
                </a:solidFill>
              </a:rPr>
              <a:t>probalmatic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FDC96-4CB0-46B0-ACDA-EE48DC32C90E}"/>
              </a:ext>
            </a:extLst>
          </p:cNvPr>
          <p:cNvSpPr txBox="1"/>
          <p:nvPr/>
        </p:nvSpPr>
        <p:spPr>
          <a:xfrm>
            <a:off x="6127123" y="5741068"/>
            <a:ext cx="5745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mj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>
                <a:solidFill>
                  <a:schemeClr val="bg1"/>
                </a:solidFill>
              </a:rPr>
              <a:t>EdPSI</a:t>
            </a:r>
            <a:r>
              <a:rPr lang="en-US" sz="2400" dirty="0">
                <a:solidFill>
                  <a:schemeClr val="bg1"/>
                </a:solidFill>
              </a:rPr>
              <a:t>=0.3 and </a:t>
            </a:r>
            <a:r>
              <a:rPr lang="en-US" sz="2400" dirty="0" err="1">
                <a:solidFill>
                  <a:schemeClr val="bg1"/>
                </a:solidFill>
              </a:rPr>
              <a:t>PdPSI</a:t>
            </a:r>
            <a:r>
              <a:rPr lang="en-US" sz="2400" dirty="0">
                <a:solidFill>
                  <a:schemeClr val="bg1"/>
                </a:solidFill>
              </a:rPr>
              <a:t>&gt; 0.9.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(SMN2 is excluded, (PdPSI~0.4), but the next option is </a:t>
            </a:r>
            <a:r>
              <a:rPr lang="en-US" sz="2400" dirty="0" err="1">
                <a:solidFill>
                  <a:schemeClr val="bg1"/>
                </a:solidFill>
              </a:rPr>
              <a:t>EdPSI</a:t>
            </a:r>
            <a:r>
              <a:rPr lang="en-US" sz="2400" dirty="0">
                <a:solidFill>
                  <a:schemeClr val="bg1"/>
                </a:solidFill>
              </a:rPr>
              <a:t>&gt;0.2, which is not ideal. </a:t>
            </a:r>
          </a:p>
        </p:txBody>
      </p:sp>
    </p:spTree>
    <p:extLst>
      <p:ext uri="{BB962C8B-B14F-4D97-AF65-F5344CB8AC3E}">
        <p14:creationId xmlns:p14="http://schemas.microsoft.com/office/powerpoint/2010/main" val="2279967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BED507-9074-4E40-A202-546C4D03408A}"/>
              </a:ext>
            </a:extLst>
          </p:cNvPr>
          <p:cNvSpPr txBox="1"/>
          <p:nvPr/>
        </p:nvSpPr>
        <p:spPr>
          <a:xfrm>
            <a:off x="76200" y="39469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Overlap btw iPSC-MN(common)+RG, </a:t>
            </a:r>
            <a:r>
              <a:rPr lang="en-US" sz="3600" b="1" dirty="0" err="1">
                <a:solidFill>
                  <a:schemeClr val="bg1"/>
                </a:solidFill>
              </a:rPr>
              <a:t>Fibroblast+RG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B1C0B0-D36E-4F45-BEEB-B2709D51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58" y="2598079"/>
            <a:ext cx="3446124" cy="2415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58CA76-1C1D-48C8-BFF1-E8DA366E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36" y="2667000"/>
            <a:ext cx="3531456" cy="2448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797BCF-DEE8-4327-9BC6-5A6B67200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2537430"/>
            <a:ext cx="3505200" cy="24155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34153A0-7EBD-49E0-8851-87A673F73877}"/>
              </a:ext>
            </a:extLst>
          </p:cNvPr>
          <p:cNvSpPr/>
          <p:nvPr/>
        </p:nvSpPr>
        <p:spPr>
          <a:xfrm>
            <a:off x="1676400" y="2145268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(40,71)</a:t>
            </a:r>
            <a:r>
              <a:rPr lang="en-US" dirty="0" err="1">
                <a:solidFill>
                  <a:schemeClr val="bg1"/>
                </a:solidFill>
              </a:rPr>
              <a:t>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6536B-918E-434A-9672-CA365ED27932}"/>
              </a:ext>
            </a:extLst>
          </p:cNvPr>
          <p:cNvSpPr/>
          <p:nvPr/>
        </p:nvSpPr>
        <p:spPr>
          <a:xfrm>
            <a:off x="5143499" y="2003552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(120,214)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977BC7-289E-41B9-999F-CB67BB6E2809}"/>
              </a:ext>
            </a:extLst>
          </p:cNvPr>
          <p:cNvSpPr/>
          <p:nvPr/>
        </p:nvSpPr>
        <p:spPr>
          <a:xfrm>
            <a:off x="9144000" y="2057400"/>
            <a:ext cx="121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(400,715)</a:t>
            </a:r>
          </a:p>
        </p:txBody>
      </p:sp>
    </p:spTree>
    <p:extLst>
      <p:ext uri="{BB962C8B-B14F-4D97-AF65-F5344CB8AC3E}">
        <p14:creationId xmlns:p14="http://schemas.microsoft.com/office/powerpoint/2010/main" val="274412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0FD4C7-DD67-461F-B070-049B50C84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" y="1255931"/>
            <a:ext cx="12192000" cy="51031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FEBFB-5356-4AAF-93D8-117AED7E6EE7}"/>
              </a:ext>
            </a:extLst>
          </p:cNvPr>
          <p:cNvSpPr txBox="1"/>
          <p:nvPr/>
        </p:nvSpPr>
        <p:spPr>
          <a:xfrm>
            <a:off x="20216" y="226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Trace of SMN2 exon7 after </a:t>
            </a:r>
            <a:r>
              <a:rPr lang="en-US" sz="3600" b="1" dirty="0" err="1">
                <a:solidFill>
                  <a:schemeClr val="bg1"/>
                </a:solidFill>
              </a:rPr>
              <a:t>Risdiplam</a:t>
            </a:r>
            <a:r>
              <a:rPr lang="en-US" sz="3600" b="1" dirty="0">
                <a:solidFill>
                  <a:schemeClr val="bg1"/>
                </a:solidFill>
              </a:rPr>
              <a:t> treatment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6E20D3-1102-4263-9783-24EA9B772B45}"/>
              </a:ext>
            </a:extLst>
          </p:cNvPr>
          <p:cNvSpPr txBox="1"/>
          <p:nvPr/>
        </p:nvSpPr>
        <p:spPr>
          <a:xfrm rot="16200000">
            <a:off x="11368734" y="1621997"/>
            <a:ext cx="11014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45B15-5D2B-4B33-81D5-C579637C066B}"/>
              </a:ext>
            </a:extLst>
          </p:cNvPr>
          <p:cNvSpPr txBox="1"/>
          <p:nvPr/>
        </p:nvSpPr>
        <p:spPr>
          <a:xfrm rot="16200000">
            <a:off x="11368734" y="2775246"/>
            <a:ext cx="11014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004nM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B6D39-CFD0-4373-A1D5-9BB884C6A914}"/>
              </a:ext>
            </a:extLst>
          </p:cNvPr>
          <p:cNvSpPr txBox="1"/>
          <p:nvPr/>
        </p:nvSpPr>
        <p:spPr>
          <a:xfrm rot="16200000">
            <a:off x="11368735" y="3928494"/>
            <a:ext cx="1101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040nM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E6EAE-4980-4996-9304-FE81168757C4}"/>
              </a:ext>
            </a:extLst>
          </p:cNvPr>
          <p:cNvSpPr txBox="1"/>
          <p:nvPr/>
        </p:nvSpPr>
        <p:spPr>
          <a:xfrm rot="16200000">
            <a:off x="11368734" y="5118287"/>
            <a:ext cx="11014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120nM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76FF062-2563-45DB-B09E-E999BE31A40C}"/>
              </a:ext>
            </a:extLst>
          </p:cNvPr>
          <p:cNvSpPr/>
          <p:nvPr/>
        </p:nvSpPr>
        <p:spPr>
          <a:xfrm>
            <a:off x="11339346" y="561968"/>
            <a:ext cx="228600" cy="646331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FE33FC-44A8-4D4F-9AB2-30EABBB845BB}"/>
              </a:ext>
            </a:extLst>
          </p:cNvPr>
          <p:cNvSpPr/>
          <p:nvPr/>
        </p:nvSpPr>
        <p:spPr>
          <a:xfrm>
            <a:off x="304800" y="716113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GM24468D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C6F463-6476-4D4D-91C4-9060F2C5576E}"/>
              </a:ext>
            </a:extLst>
          </p:cNvPr>
          <p:cNvSpPr/>
          <p:nvPr/>
        </p:nvSpPr>
        <p:spPr>
          <a:xfrm>
            <a:off x="379826" y="6412468"/>
            <a:ext cx="10821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bg1"/>
                </a:solidFill>
              </a:rPr>
              <a:t>Reduction of intronic transcripts are also seen as in the fibroblast data (what about GSE108094?)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124C39-AF10-4462-9EA7-964C5DF31191}"/>
              </a:ext>
            </a:extLst>
          </p:cNvPr>
          <p:cNvCxnSpPr/>
          <p:nvPr/>
        </p:nvCxnSpPr>
        <p:spPr>
          <a:xfrm flipH="1">
            <a:off x="-596" y="2366539"/>
            <a:ext cx="121912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A88D1E-3018-4742-99D6-E84A3171C0BF}"/>
              </a:ext>
            </a:extLst>
          </p:cNvPr>
          <p:cNvCxnSpPr/>
          <p:nvPr/>
        </p:nvCxnSpPr>
        <p:spPr>
          <a:xfrm flipH="1">
            <a:off x="18288" y="3532632"/>
            <a:ext cx="121912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528650-3683-4898-9732-03A908DAE387}"/>
              </a:ext>
            </a:extLst>
          </p:cNvPr>
          <p:cNvCxnSpPr/>
          <p:nvPr/>
        </p:nvCxnSpPr>
        <p:spPr>
          <a:xfrm flipH="1">
            <a:off x="-9144" y="4696968"/>
            <a:ext cx="121912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01FE27-1707-4DED-B6A7-FB2F56CCF462}"/>
              </a:ext>
            </a:extLst>
          </p:cNvPr>
          <p:cNvCxnSpPr/>
          <p:nvPr/>
        </p:nvCxnSpPr>
        <p:spPr>
          <a:xfrm flipH="1">
            <a:off x="0" y="5849112"/>
            <a:ext cx="1219121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2A60AE-123A-4DEA-92B6-5E2BA2554AB4}"/>
              </a:ext>
            </a:extLst>
          </p:cNvPr>
          <p:cNvSpPr txBox="1"/>
          <p:nvPr/>
        </p:nvSpPr>
        <p:spPr>
          <a:xfrm rot="16200000">
            <a:off x="-341681" y="1608280"/>
            <a:ext cx="11014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DMSO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6824AA-2561-4E54-94A5-A24C7D3A0752}"/>
              </a:ext>
            </a:extLst>
          </p:cNvPr>
          <p:cNvSpPr txBox="1"/>
          <p:nvPr/>
        </p:nvSpPr>
        <p:spPr>
          <a:xfrm rot="16200000">
            <a:off x="-341681" y="2761529"/>
            <a:ext cx="11014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004nM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E4BBE2-4356-4864-9477-8FA42CA7CF42}"/>
              </a:ext>
            </a:extLst>
          </p:cNvPr>
          <p:cNvSpPr txBox="1"/>
          <p:nvPr/>
        </p:nvSpPr>
        <p:spPr>
          <a:xfrm rot="16200000">
            <a:off x="-341680" y="3914777"/>
            <a:ext cx="110146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040nM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B56E30-66D3-422B-8E4C-5D7EBC61CE5E}"/>
              </a:ext>
            </a:extLst>
          </p:cNvPr>
          <p:cNvSpPr txBox="1"/>
          <p:nvPr/>
        </p:nvSpPr>
        <p:spPr>
          <a:xfrm rot="16200000">
            <a:off x="-341681" y="5104570"/>
            <a:ext cx="11014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120nM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B646EA-5A5D-495C-9335-37259D07B8E3}"/>
              </a:ext>
            </a:extLst>
          </p:cNvPr>
          <p:cNvSpPr/>
          <p:nvPr/>
        </p:nvSpPr>
        <p:spPr>
          <a:xfrm>
            <a:off x="11339346" y="1267734"/>
            <a:ext cx="228600" cy="4657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5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E1796-0016-4130-968C-48FF82CA1477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Differentially expressed genes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E2F11E-D679-483C-B232-B025CCCC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49" y="1305930"/>
            <a:ext cx="2279578" cy="4503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B73CDB-E0A7-4D32-9A71-8075F218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87" y="1328089"/>
            <a:ext cx="2104226" cy="4535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E64277-D326-4001-AA96-501DBE6A2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0100" y="1255955"/>
            <a:ext cx="2152050" cy="45352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916C1C-8AB0-4850-9903-0A5E90EF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17" y="1247983"/>
            <a:ext cx="2167992" cy="4551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9F96EB-C7CF-4774-82A6-5CCED8BEE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919" y="1337416"/>
            <a:ext cx="2128138" cy="46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94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E1796-0016-4130-968C-48FF82CA1477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Per cell line, 1.5x change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2F316A-AB50-44D1-90A8-2D282519B4D8}"/>
              </a:ext>
            </a:extLst>
          </p:cNvPr>
          <p:cNvSpPr/>
          <p:nvPr/>
        </p:nvSpPr>
        <p:spPr>
          <a:xfrm>
            <a:off x="4099170" y="6324600"/>
            <a:ext cx="3749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FDR&lt;0.05, |log2(FC)| &gt; 0.58 (1.5x)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98B61E-1206-4353-BBA5-971292C521EF}"/>
              </a:ext>
            </a:extLst>
          </p:cNvPr>
          <p:cNvSpPr/>
          <p:nvPr/>
        </p:nvSpPr>
        <p:spPr>
          <a:xfrm>
            <a:off x="8585444" y="573136"/>
            <a:ext cx="2530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Common_genes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07FCF3-2E6F-48FE-B59D-D95926BA1435}"/>
              </a:ext>
            </a:extLst>
          </p:cNvPr>
          <p:cNvSpPr/>
          <p:nvPr/>
        </p:nvSpPr>
        <p:spPr>
          <a:xfrm>
            <a:off x="8858250" y="5791200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4C33"/>
                </a:solidFill>
              </a:rPr>
              <a:t>Up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00C94C"/>
                </a:solidFill>
              </a:rPr>
              <a:t>Down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in RG7916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0DFB0-3300-49B7-A613-E8BCCB42A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532" y="828422"/>
            <a:ext cx="4324350" cy="5076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24F204-1336-407A-8CB0-DBDB4E0BD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859" y="1835437"/>
            <a:ext cx="2611566" cy="29047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94DD6D-3D1B-4708-A610-540840F95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813" y="1904221"/>
            <a:ext cx="2577472" cy="29252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D8FAD5-C05B-469D-A555-0F75ED8DB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760" y="1873537"/>
            <a:ext cx="2550197" cy="298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22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D485F-6DB4-43C9-9E4E-15857856537E}"/>
              </a:ext>
            </a:extLst>
          </p:cNvPr>
          <p:cNvSpPr/>
          <p:nvPr/>
        </p:nvSpPr>
        <p:spPr>
          <a:xfrm>
            <a:off x="609600" y="440907"/>
            <a:ext cx="2835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GSE108094, leafcutter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3604B-436E-4A7D-87D7-67C16053FE6F}"/>
              </a:ext>
            </a:extLst>
          </p:cNvPr>
          <p:cNvSpPr/>
          <p:nvPr/>
        </p:nvSpPr>
        <p:spPr>
          <a:xfrm>
            <a:off x="4505325" y="201238"/>
            <a:ext cx="449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Fibroblast, RG7916, 10x, leafcutter</a:t>
            </a:r>
          </a:p>
          <a:p>
            <a:r>
              <a:rPr lang="en-US" dirty="0">
                <a:solidFill>
                  <a:schemeClr val="bg1"/>
                </a:solidFill>
              </a:rPr>
              <a:t>(30x also shows same region spliced)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D75EB-0CC5-4567-9093-838CAED02C43}"/>
              </a:ext>
            </a:extLst>
          </p:cNvPr>
          <p:cNvSpPr/>
          <p:nvPr/>
        </p:nvSpPr>
        <p:spPr>
          <a:xfrm>
            <a:off x="215655" y="5954494"/>
            <a:ext cx="3292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Expression in dividing vs post-mitotic cells? </a:t>
            </a:r>
            <a:r>
              <a:rPr lang="en-US" dirty="0" err="1">
                <a:solidFill>
                  <a:schemeClr val="bg1"/>
                </a:solidFill>
              </a:rPr>
              <a:t>scRNA</a:t>
            </a:r>
            <a:r>
              <a:rPr lang="en-US" dirty="0">
                <a:solidFill>
                  <a:schemeClr val="bg1"/>
                </a:solidFill>
              </a:rPr>
              <a:t>-seq data?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0A26A-4C40-4CA9-A5C9-18111475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55" y="847569"/>
            <a:ext cx="3886200" cy="98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FF8CF-21CB-4F54-AA72-9AA424508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05" y="2013901"/>
            <a:ext cx="3762375" cy="3940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7B8FB-276B-4D00-886B-40E479243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6" y="847570"/>
            <a:ext cx="3395664" cy="993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318FCA-B42B-4F74-8DAC-94CED960E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2013901"/>
            <a:ext cx="3395663" cy="421406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4CC516-3A30-40A9-A574-D91D909124EF}"/>
              </a:ext>
            </a:extLst>
          </p:cNvPr>
          <p:cNvCxnSpPr>
            <a:cxnSpLocks/>
          </p:cNvCxnSpPr>
          <p:nvPr/>
        </p:nvCxnSpPr>
        <p:spPr>
          <a:xfrm flipV="1">
            <a:off x="3979740" y="1219200"/>
            <a:ext cx="535110" cy="18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835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0" y="838200"/>
            <a:ext cx="2440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Fibroblast, RG7916</a:t>
            </a:r>
          </a:p>
          <a:p>
            <a:r>
              <a:rPr lang="en-US" dirty="0">
                <a:solidFill>
                  <a:schemeClr val="bg1"/>
                </a:solidFill>
              </a:rPr>
              <a:t>Showing </a:t>
            </a:r>
          </a:p>
          <a:p>
            <a:r>
              <a:rPr lang="en-US" dirty="0">
                <a:solidFill>
                  <a:schemeClr val="bg1"/>
                </a:solidFill>
              </a:rPr>
              <a:t>chr12:2,967,517-2,972,174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4AF99-DF3B-44FC-A967-16E06F45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1" y="295025"/>
            <a:ext cx="6934200" cy="4968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514C1-0738-49C7-BA05-128D0146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5384826"/>
            <a:ext cx="9067800" cy="14731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6C12DC-A823-49FA-959E-D3EF6D5C6E7E}"/>
              </a:ext>
            </a:extLst>
          </p:cNvPr>
          <p:cNvSpPr/>
          <p:nvPr/>
        </p:nvSpPr>
        <p:spPr>
          <a:xfrm>
            <a:off x="151261" y="5650468"/>
            <a:ext cx="2440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Ratni</a:t>
            </a:r>
            <a:r>
              <a:rPr lang="en-US" dirty="0">
                <a:solidFill>
                  <a:schemeClr val="bg1"/>
                </a:solidFill>
              </a:rPr>
              <a:t>, flipped</a:t>
            </a:r>
          </a:p>
        </p:txBody>
      </p:sp>
    </p:spTree>
    <p:extLst>
      <p:ext uri="{BB962C8B-B14F-4D97-AF65-F5344CB8AC3E}">
        <p14:creationId xmlns:p14="http://schemas.microsoft.com/office/powerpoint/2010/main" val="16299954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381000" y="-9525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Fibroblast, RG7916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329A8F-57B2-4D12-A016-87879D48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707"/>
            <a:ext cx="12192000" cy="514065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549943-76A3-4FBD-9E22-56F84FBDB158}"/>
              </a:ext>
            </a:extLst>
          </p:cNvPr>
          <p:cNvSpPr/>
          <p:nvPr/>
        </p:nvSpPr>
        <p:spPr>
          <a:xfrm>
            <a:off x="4267200" y="62531"/>
            <a:ext cx="486753" cy="5581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4387F-FA4F-4740-9E87-8CAE238D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5524061"/>
            <a:ext cx="8229600" cy="13369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CEE3EF-1A11-46AD-8DEF-FD32C5050D46}"/>
              </a:ext>
            </a:extLst>
          </p:cNvPr>
          <p:cNvSpPr/>
          <p:nvPr/>
        </p:nvSpPr>
        <p:spPr>
          <a:xfrm>
            <a:off x="151261" y="5650468"/>
            <a:ext cx="2440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Ratni</a:t>
            </a:r>
            <a:r>
              <a:rPr lang="en-US" dirty="0">
                <a:solidFill>
                  <a:schemeClr val="bg1"/>
                </a:solidFill>
              </a:rPr>
              <a:t>, flipped</a:t>
            </a:r>
          </a:p>
        </p:txBody>
      </p:sp>
    </p:spTree>
    <p:extLst>
      <p:ext uri="{BB962C8B-B14F-4D97-AF65-F5344CB8AC3E}">
        <p14:creationId xmlns:p14="http://schemas.microsoft.com/office/powerpoint/2010/main" val="385719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38ECB-6264-4603-A898-3FFD23B4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57200"/>
            <a:ext cx="8351178" cy="54785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386E47-0A07-44C5-95D9-E056F2A59475}"/>
              </a:ext>
            </a:extLst>
          </p:cNvPr>
          <p:cNvSpPr/>
          <p:nvPr/>
        </p:nvSpPr>
        <p:spPr>
          <a:xfrm>
            <a:off x="0" y="838200"/>
            <a:ext cx="2440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GSE108094</a:t>
            </a:r>
          </a:p>
          <a:p>
            <a:r>
              <a:rPr lang="en-US" dirty="0">
                <a:solidFill>
                  <a:schemeClr val="bg1"/>
                </a:solidFill>
              </a:rPr>
              <a:t>Showing </a:t>
            </a:r>
          </a:p>
          <a:p>
            <a:r>
              <a:rPr lang="en-US" dirty="0">
                <a:solidFill>
                  <a:schemeClr val="bg1"/>
                </a:solidFill>
              </a:rPr>
              <a:t>chr12:2,967,517-2,972,174</a:t>
            </a:r>
          </a:p>
        </p:txBody>
      </p:sp>
    </p:spTree>
    <p:extLst>
      <p:ext uri="{BB962C8B-B14F-4D97-AF65-F5344CB8AC3E}">
        <p14:creationId xmlns:p14="http://schemas.microsoft.com/office/powerpoint/2010/main" val="3259915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8CEEF7-D0C1-4973-8A27-6629BA7C5F6B}"/>
              </a:ext>
            </a:extLst>
          </p:cNvPr>
          <p:cNvSpPr/>
          <p:nvPr/>
        </p:nvSpPr>
        <p:spPr>
          <a:xfrm>
            <a:off x="152400" y="533400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GSE108094</a:t>
            </a:r>
          </a:p>
          <a:p>
            <a:r>
              <a:rPr lang="en-US" dirty="0">
                <a:solidFill>
                  <a:schemeClr val="bg1"/>
                </a:solidFill>
              </a:rPr>
              <a:t>chr12:2973918-2975559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CF5E2-4D0B-4BC0-A833-AF56457A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25610"/>
            <a:ext cx="8152927" cy="59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716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F2E3-7DC2-4261-A047-694192422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12192000" cy="553222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3848E6-1954-486D-8688-188B004AFF4B}"/>
              </a:ext>
            </a:extLst>
          </p:cNvPr>
          <p:cNvSpPr/>
          <p:nvPr/>
        </p:nvSpPr>
        <p:spPr>
          <a:xfrm>
            <a:off x="152400" y="16555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GSE108094</a:t>
            </a:r>
          </a:p>
          <a:p>
            <a:r>
              <a:rPr lang="en-US" dirty="0">
                <a:solidFill>
                  <a:schemeClr val="bg1"/>
                </a:solidFill>
              </a:rPr>
              <a:t>chr12:2973918-2975559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13F8C-6C06-4858-8260-808DC6C3370C}"/>
              </a:ext>
            </a:extLst>
          </p:cNvPr>
          <p:cNvSpPr/>
          <p:nvPr/>
        </p:nvSpPr>
        <p:spPr>
          <a:xfrm>
            <a:off x="10287000" y="533400"/>
            <a:ext cx="486753" cy="5581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1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0" y="228600"/>
            <a:ext cx="7305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iPSC-MN, RG7916, GM24468, FOXM1 : too few reads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5CF51-A27B-4921-9558-2AFEEBF6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674132"/>
            <a:ext cx="12192000" cy="65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60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1160"/>
            <a:ext cx="12192000" cy="6858000"/>
          </a:xfrm>
          <a:prstGeom prst="rect">
            <a:avLst/>
          </a:prstGeom>
          <a:solidFill>
            <a:srgbClr val="003A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0"/>
          </p:nvPr>
        </p:nvSpPr>
        <p:spPr>
          <a:xfrm>
            <a:off x="3092804" y="3712002"/>
            <a:ext cx="7772400" cy="13913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</a:rPr>
              <a:t>Mercedes Beyna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chemeClr val="bg1"/>
                </a:solidFill>
              </a:rPr>
              <a:t>July 29, 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45" y="1401021"/>
            <a:ext cx="7772400" cy="94112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iPS</a:t>
            </a:r>
            <a:r>
              <a:rPr lang="en-US" dirty="0">
                <a:solidFill>
                  <a:schemeClr val="bg1"/>
                </a:solidFill>
              </a:rPr>
              <a:t>-MN samples prepared for RNA-</a:t>
            </a:r>
            <a:r>
              <a:rPr lang="en-US" dirty="0" err="1">
                <a:solidFill>
                  <a:schemeClr val="bg1"/>
                </a:solidFill>
              </a:rPr>
              <a:t>seq</a:t>
            </a:r>
            <a:r>
              <a:rPr lang="en-US" dirty="0">
                <a:solidFill>
                  <a:schemeClr val="bg1"/>
                </a:solidFill>
              </a:rPr>
              <a:t> (for internal benchmarking of 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sz="2325" i="1" dirty="0">
              <a:solidFill>
                <a:srgbClr val="7CC3E2"/>
              </a:solidFill>
            </a:endParaRPr>
          </a:p>
        </p:txBody>
      </p:sp>
      <p:cxnSp>
        <p:nvCxnSpPr>
          <p:cNvPr id="5" name="Straight Connector 22"/>
          <p:cNvCxnSpPr>
            <a:cxnSpLocks/>
          </p:cNvCxnSpPr>
          <p:nvPr/>
        </p:nvCxnSpPr>
        <p:spPr>
          <a:xfrm flipH="1">
            <a:off x="2763801" y="0"/>
            <a:ext cx="1270" cy="3505200"/>
          </a:xfrm>
          <a:prstGeom prst="line">
            <a:avLst/>
          </a:prstGeom>
          <a:ln w="57150" cap="flat">
            <a:solidFill>
              <a:schemeClr val="bg1"/>
            </a:solidFill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Oval 26"/>
          <p:cNvSpPr/>
          <p:nvPr/>
        </p:nvSpPr>
        <p:spPr>
          <a:xfrm>
            <a:off x="2567868" y="2790933"/>
            <a:ext cx="394408" cy="394408"/>
          </a:xfrm>
          <a:prstGeom prst="ellipse">
            <a:avLst/>
          </a:prstGeom>
          <a:solidFill>
            <a:schemeClr val="accent3"/>
          </a:solidFill>
          <a:ln w="57150" cap="rnd">
            <a:solidFill>
              <a:schemeClr val="bg1"/>
            </a:solidFill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2573BA"/>
              </a:solidFill>
              <a:latin typeface="Arial"/>
            </a:endParaRPr>
          </a:p>
        </p:txBody>
      </p:sp>
      <p:sp>
        <p:nvSpPr>
          <p:cNvPr id="7" name="Oval 26"/>
          <p:cNvSpPr/>
          <p:nvPr/>
        </p:nvSpPr>
        <p:spPr>
          <a:xfrm>
            <a:off x="2672599" y="3527056"/>
            <a:ext cx="184946" cy="184946"/>
          </a:xfrm>
          <a:prstGeom prst="ellipse">
            <a:avLst/>
          </a:prstGeom>
          <a:noFill/>
          <a:ln w="57150" cap="rnd">
            <a:solidFill>
              <a:schemeClr val="bg1"/>
            </a:solidFill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2573BA"/>
              </a:solidFill>
              <a:latin typeface="Arial"/>
            </a:endParaRPr>
          </a:p>
        </p:txBody>
      </p:sp>
      <p:sp>
        <p:nvSpPr>
          <p:cNvPr id="8" name="Oval 26"/>
          <p:cNvSpPr/>
          <p:nvPr/>
        </p:nvSpPr>
        <p:spPr>
          <a:xfrm>
            <a:off x="2672599" y="4158448"/>
            <a:ext cx="184946" cy="184946"/>
          </a:xfrm>
          <a:prstGeom prst="ellipse">
            <a:avLst/>
          </a:prstGeom>
          <a:noFill/>
          <a:ln w="57150" cap="rnd">
            <a:solidFill>
              <a:schemeClr val="bg1"/>
            </a:solidFill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2573BA"/>
              </a:solidFill>
              <a:latin typeface="Arial"/>
            </a:endParaRPr>
          </a:p>
        </p:txBody>
      </p:sp>
      <p:cxnSp>
        <p:nvCxnSpPr>
          <p:cNvPr id="9" name="Straight Connector 22"/>
          <p:cNvCxnSpPr>
            <a:stCxn id="7" idx="4"/>
            <a:endCxn id="8" idx="0"/>
          </p:cNvCxnSpPr>
          <p:nvPr/>
        </p:nvCxnSpPr>
        <p:spPr>
          <a:xfrm>
            <a:off x="2765071" y="3712002"/>
            <a:ext cx="0" cy="446446"/>
          </a:xfrm>
          <a:prstGeom prst="line">
            <a:avLst/>
          </a:prstGeom>
          <a:ln w="57150" cap="flat">
            <a:solidFill>
              <a:schemeClr val="bg1"/>
            </a:solidFill>
            <a:tailEnd type="non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3" descr="Screen Clippi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87262"/>
            <a:ext cx="989215" cy="37295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FCAC81E-5B40-4E75-A25F-51FB3D8E7AB4}"/>
              </a:ext>
            </a:extLst>
          </p:cNvPr>
          <p:cNvSpPr txBox="1">
            <a:spLocks/>
          </p:cNvSpPr>
          <p:nvPr/>
        </p:nvSpPr>
        <p:spPr bwMode="auto">
          <a:xfrm>
            <a:off x="3092804" y="3827867"/>
            <a:ext cx="7772400" cy="941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7500"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 cap="none" baseline="0">
                <a:solidFill>
                  <a:srgbClr val="2573BA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SMA SM Phenotypic Screen</a:t>
            </a:r>
            <a:br>
              <a:rPr lang="en-US" sz="2400" dirty="0">
                <a:solidFill>
                  <a:srgbClr val="7CC3E2"/>
                </a:solidFill>
              </a:rPr>
            </a:br>
            <a:endParaRPr lang="en-US" sz="2000" i="1" dirty="0">
              <a:solidFill>
                <a:srgbClr val="7CC3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5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BCE92C20-9BA0-4AF8-888B-A8CCE997A90D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Parameters for thresholding : similar to fibroblast data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(supplementary slide)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63C2DF-A0C5-4218-AEB4-FDB45FDA952E}"/>
              </a:ext>
            </a:extLst>
          </p:cNvPr>
          <p:cNvSpPr txBox="1"/>
          <p:nvPr/>
        </p:nvSpPr>
        <p:spPr>
          <a:xfrm>
            <a:off x="762000" y="1676400"/>
            <a:ext cx="579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rMATS</a:t>
            </a:r>
            <a:r>
              <a:rPr lang="en-US" sz="2800" dirty="0">
                <a:solidFill>
                  <a:schemeClr val="bg1"/>
                </a:solidFill>
              </a:rPr>
              <a:t>: FDR&lt;0.05, </a:t>
            </a:r>
            <a:r>
              <a:rPr lang="en-US" sz="2800" dirty="0" err="1">
                <a:solidFill>
                  <a:schemeClr val="bg1"/>
                </a:solidFill>
              </a:rPr>
              <a:t>dPSI</a:t>
            </a:r>
            <a:r>
              <a:rPr lang="en-US" sz="2800" dirty="0">
                <a:solidFill>
                  <a:schemeClr val="bg1"/>
                </a:solidFill>
              </a:rPr>
              <a:t>&gt; 0.30             </a:t>
            </a:r>
          </a:p>
          <a:p>
            <a:r>
              <a:rPr lang="en-US" sz="2800" dirty="0">
                <a:solidFill>
                  <a:schemeClr val="bg1"/>
                </a:solidFill>
              </a:rPr>
              <a:t>Leafcutter: FDR&lt;0.05, </a:t>
            </a:r>
            <a:r>
              <a:rPr lang="en-US" sz="2800" dirty="0" err="1">
                <a:solidFill>
                  <a:schemeClr val="bg1"/>
                </a:solidFill>
              </a:rPr>
              <a:t>dPSI</a:t>
            </a:r>
            <a:r>
              <a:rPr lang="en-US" sz="2800" dirty="0">
                <a:solidFill>
                  <a:schemeClr val="bg1"/>
                </a:solidFill>
              </a:rPr>
              <a:t> &gt; 0.20</a:t>
            </a:r>
          </a:p>
          <a:p>
            <a:r>
              <a:rPr lang="en-US" sz="2800" dirty="0">
                <a:solidFill>
                  <a:schemeClr val="bg1"/>
                </a:solidFill>
              </a:rPr>
              <a:t>Majiq: P(</a:t>
            </a:r>
            <a:r>
              <a:rPr lang="en-US" sz="2800" dirty="0" err="1">
                <a:solidFill>
                  <a:schemeClr val="bg1"/>
                </a:solidFill>
              </a:rPr>
              <a:t>dPSI</a:t>
            </a:r>
            <a:r>
              <a:rPr lang="en-US" sz="2800" dirty="0">
                <a:solidFill>
                  <a:schemeClr val="bg1"/>
                </a:solidFill>
              </a:rPr>
              <a:t>) &gt; 0.90, E(</a:t>
            </a:r>
            <a:r>
              <a:rPr lang="en-US" sz="2800" dirty="0" err="1">
                <a:solidFill>
                  <a:schemeClr val="bg1"/>
                </a:solidFill>
              </a:rPr>
              <a:t>dPSI</a:t>
            </a:r>
            <a:r>
              <a:rPr lang="en-US" sz="2800" dirty="0">
                <a:solidFill>
                  <a:schemeClr val="bg1"/>
                </a:solidFill>
              </a:rPr>
              <a:t>)&gt;0.30</a:t>
            </a:r>
          </a:p>
        </p:txBody>
      </p:sp>
    </p:spTree>
    <p:extLst>
      <p:ext uri="{BB962C8B-B14F-4D97-AF65-F5344CB8AC3E}">
        <p14:creationId xmlns:p14="http://schemas.microsoft.com/office/powerpoint/2010/main" val="2106852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8AF8D6-DE47-4169-AEC9-58DA972607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fontAlgn="auto"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Executive Summary </a:t>
            </a:r>
            <a:r>
              <a:rPr lang="en-US" b="0" dirty="0">
                <a:solidFill>
                  <a:srgbClr val="FFFF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(slide taken from DPAC memo Sue </a:t>
            </a:r>
            <a:r>
              <a:rPr lang="en-US" b="0" dirty="0" err="1">
                <a:solidFill>
                  <a:srgbClr val="FFFF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Swalley</a:t>
            </a:r>
            <a:r>
              <a:rPr lang="en-US" b="0" dirty="0">
                <a:solidFill>
                  <a:srgbClr val="FFFF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BD603E-D6D2-1041-8F8A-C58DC1C0756B}"/>
              </a:ext>
            </a:extLst>
          </p:cNvPr>
          <p:cNvGraphicFramePr>
            <a:graphicFrameLocks noGrp="1"/>
          </p:cNvGraphicFramePr>
          <p:nvPr/>
        </p:nvGraphicFramePr>
        <p:xfrm>
          <a:off x="71717" y="1151532"/>
          <a:ext cx="12048565" cy="4932738"/>
        </p:xfrm>
        <a:graphic>
          <a:graphicData uri="http://schemas.openxmlformats.org/drawingml/2006/table">
            <a:tbl>
              <a:tblPr/>
              <a:tblGrid>
                <a:gridCol w="2299826">
                  <a:extLst>
                    <a:ext uri="{9D8B030D-6E8A-4147-A177-3AD203B41FA5}">
                      <a16:colId xmlns:a16="http://schemas.microsoft.com/office/drawing/2014/main" val="1259388712"/>
                    </a:ext>
                  </a:extLst>
                </a:gridCol>
                <a:gridCol w="9748739">
                  <a:extLst>
                    <a:ext uri="{9D8B030D-6E8A-4147-A177-3AD203B41FA5}">
                      <a16:colId xmlns:a16="http://schemas.microsoft.com/office/drawing/2014/main" val="310384108"/>
                    </a:ext>
                  </a:extLst>
                </a:gridCol>
              </a:tblGrid>
              <a:tr h="1280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Program Goal</a:t>
                      </a:r>
                    </a:p>
                  </a:txBody>
                  <a:tcPr marT="34288" marB="3428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573BA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lnSpc>
                          <a:spcPct val="115000"/>
                        </a:lnSpc>
                        <a:spcAft>
                          <a:spcPts val="10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0" i="0" kern="12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Through a phenotypic screening approach, we aim to develop an orally available small molecule that raises SMN protein levels - either alone or in combination with other small molecules or modalities - to levels equal to or greater than those obtained by current splice modulators, and with fewer potential safety liabilities.</a:t>
                      </a:r>
                    </a:p>
                  </a:txBody>
                  <a:tcPr marT="34288" marB="3428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54174"/>
                  </a:ext>
                </a:extLst>
              </a:tr>
              <a:tr h="93043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Molecular Hypothesis</a:t>
                      </a:r>
                    </a:p>
                  </a:txBody>
                  <a:tcPr marT="34288" marB="3428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573BA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just" fontAlgn="auto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defRPr/>
                      </a:pPr>
                      <a:r>
                        <a:rPr lang="en-US" sz="1600" b="0" i="0" kern="12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 is caused by the mutation or deletion of the </a:t>
                      </a:r>
                      <a:r>
                        <a:rPr lang="en-US" sz="1600" b="0" i="1" kern="12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SMN1</a:t>
                      </a:r>
                      <a:r>
                        <a:rPr lang="en-US" sz="1600" b="0" i="0" kern="12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gene and reliance on the </a:t>
                      </a:r>
                      <a:r>
                        <a:rPr lang="en-US" sz="1600" b="0" i="1" kern="12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SMN2</a:t>
                      </a:r>
                      <a:r>
                        <a:rPr lang="en-US" sz="1600" b="0" i="0" kern="120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gene, a paralog gene that produces reduced levels of full-length protein due to inefficient splicing. An efficacious small molecule that increases levels of SMN protein is likely to be therapeutic.</a:t>
                      </a:r>
                    </a:p>
                  </a:txBody>
                  <a:tcPr marT="34288" marB="3428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093952"/>
                  </a:ext>
                </a:extLst>
              </a:tr>
              <a:tr h="212032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Therapeutic Rationale</a:t>
                      </a:r>
                    </a:p>
                  </a:txBody>
                  <a:tcPr marT="34288" marB="3428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573BA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just" defTabSz="4572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Biogen's portfolio for SMA includes </a:t>
                      </a:r>
                      <a:r>
                        <a:rPr lang="en-US" sz="16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Spinraza</a:t>
                      </a:r>
                      <a:r>
                        <a:rPr 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an anti-sense oligonucleotide (ASO) that modulates </a:t>
                      </a:r>
                      <a:r>
                        <a:rPr lang="en-US" sz="1600" i="1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SMN2</a:t>
                      </a:r>
                      <a:r>
                        <a:rPr 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pre-mRNA splicing, and BIIB089, a gene therapy approach for overexpressing </a:t>
                      </a:r>
                      <a:r>
                        <a:rPr lang="en-US" sz="1600" i="1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SMN1</a:t>
                      </a:r>
                      <a:r>
                        <a:rPr 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/>
                          <a:ea typeface="+mn-ea"/>
                          <a:cs typeface="+mn-cs"/>
                        </a:rPr>
                        <a:t>Both approaches have minimal peripheral impact.</a:t>
                      </a:r>
                      <a:endParaRPr lang="en-US" sz="16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 fontAlgn="auto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 lack of an oral small molecule that can increase SMN protein levels, either by splice modulation or alternative mechanisms, is a critical gap. </a:t>
                      </a:r>
                    </a:p>
                    <a:p>
                      <a:pPr marL="285750" indent="-285750" algn="just" fontAlgn="auto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Our phenotypic screen is not limited to splice modulation and potentially captures both U1snRNP-stabilizing splice modulators (</a:t>
                      </a:r>
                      <a:r>
                        <a:rPr lang="en-US" sz="16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MoA</a:t>
                      </a:r>
                      <a:r>
                        <a:rPr 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16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risdiplam</a:t>
                      </a:r>
                      <a:r>
                        <a:rPr 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6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branaplam</a:t>
                      </a:r>
                      <a:r>
                        <a:rPr lang="en-US" sz="16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as well as novel molecular mechanisms. </a:t>
                      </a:r>
                    </a:p>
                  </a:txBody>
                  <a:tcPr marT="34288" marB="3428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589097"/>
                  </a:ext>
                </a:extLst>
              </a:tr>
              <a:tr h="6018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Portfolio Fit</a:t>
                      </a:r>
                    </a:p>
                  </a:txBody>
                  <a:tcPr marT="34288" marB="3428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573BA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pitchFamily="34" charset="0"/>
                          <a:ea typeface="ＭＳ Ｐゴシック" charset="-128"/>
                        </a:rPr>
                        <a:t>SMA Small Molecule</a:t>
                      </a:r>
                    </a:p>
                  </a:txBody>
                  <a:tcPr marT="34288" marB="34288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E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47664"/>
                  </a:ext>
                </a:extLst>
              </a:tr>
            </a:tbl>
          </a:graphicData>
        </a:graphic>
      </p:graphicFrame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01425DCD-2C0D-6742-AB01-5A35D5D392D9}"/>
              </a:ext>
            </a:extLst>
          </p:cNvPr>
          <p:cNvSpPr/>
          <p:nvPr/>
        </p:nvSpPr>
        <p:spPr>
          <a:xfrm>
            <a:off x="1600200" y="6534615"/>
            <a:ext cx="262054" cy="18957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835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7775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Benchmarking </a:t>
            </a:r>
            <a:r>
              <a:rPr lang="en-US" b="0" dirty="0">
                <a:solidFill>
                  <a:srgbClr val="FFFF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(slide taken from DPAC memo Sue </a:t>
            </a:r>
            <a:r>
              <a:rPr lang="en-US" b="0" dirty="0" err="1">
                <a:solidFill>
                  <a:srgbClr val="FFFF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Swalley</a:t>
            </a:r>
            <a:r>
              <a:rPr lang="en-US" b="0" dirty="0">
                <a:solidFill>
                  <a:srgbClr val="FFFF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F2E219-543A-6A4F-922F-270177D5338F}"/>
              </a:ext>
            </a:extLst>
          </p:cNvPr>
          <p:cNvSpPr/>
          <p:nvPr/>
        </p:nvSpPr>
        <p:spPr>
          <a:xfrm>
            <a:off x="251790" y="1038495"/>
            <a:ext cx="11754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We will perform in-depth, in-house benchmarking in order to fully understand potential areas of differentiation. 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5022A1A-A03B-C549-9376-3CC1D4929E4B}"/>
              </a:ext>
            </a:extLst>
          </p:cNvPr>
          <p:cNvGraphicFramePr/>
          <p:nvPr/>
        </p:nvGraphicFramePr>
        <p:xfrm>
          <a:off x="457200" y="1349765"/>
          <a:ext cx="11204713" cy="52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hlinkClick r:id="rId7" action="ppaction://hlinksldjump"/>
            <a:extLst>
              <a:ext uri="{FF2B5EF4-FFF2-40B4-BE49-F238E27FC236}">
                <a16:creationId xmlns:a16="http://schemas.microsoft.com/office/drawing/2014/main" id="{A6D3C30E-9229-8844-9A9A-51E1CD05FF2D}"/>
              </a:ext>
            </a:extLst>
          </p:cNvPr>
          <p:cNvSpPr/>
          <p:nvPr/>
        </p:nvSpPr>
        <p:spPr>
          <a:xfrm>
            <a:off x="1600200" y="6534615"/>
            <a:ext cx="262054" cy="18957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23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Published EC50 data, RG7916 </a:t>
            </a:r>
            <a:r>
              <a:rPr lang="en-US" b="0" dirty="0">
                <a:solidFill>
                  <a:srgbClr val="FFFF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(slide from DPAC memo Sue </a:t>
            </a:r>
            <a:r>
              <a:rPr lang="en-US" b="0" dirty="0" err="1">
                <a:solidFill>
                  <a:srgbClr val="FFFF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Swalley</a:t>
            </a:r>
            <a:r>
              <a:rPr lang="en-US" b="0" dirty="0">
                <a:solidFill>
                  <a:srgbClr val="FFFF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3073" name="Picture 1" descr="page8image2472">
            <a:extLst>
              <a:ext uri="{FF2B5EF4-FFF2-40B4-BE49-F238E27FC236}">
                <a16:creationId xmlns:a16="http://schemas.microsoft.com/office/drawing/2014/main" id="{AED4672D-353B-CF49-8605-6979AD91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3" y="2085607"/>
            <a:ext cx="10721892" cy="304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FB1A3B-01EB-C74D-B397-A2C7DE01A469}"/>
              </a:ext>
            </a:extLst>
          </p:cNvPr>
          <p:cNvSpPr/>
          <p:nvPr/>
        </p:nvSpPr>
        <p:spPr>
          <a:xfrm>
            <a:off x="5490621" y="6322572"/>
            <a:ext cx="5120641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spcBef>
                <a:spcPts val="900"/>
              </a:spcBef>
              <a:spcAft>
                <a:spcPts val="600"/>
              </a:spcAft>
              <a:buClr>
                <a:schemeClr val="accent4"/>
              </a:buClr>
            </a:pPr>
            <a:r>
              <a:rPr lang="en-US" sz="1200" dirty="0" err="1">
                <a:solidFill>
                  <a:schemeClr val="tx2"/>
                </a:solidFill>
              </a:rPr>
              <a:t>Ratni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i="1" dirty="0">
                <a:solidFill>
                  <a:schemeClr val="tx2"/>
                </a:solidFill>
              </a:rPr>
              <a:t>et al</a:t>
            </a:r>
            <a:r>
              <a:rPr lang="en-US" sz="1200" dirty="0">
                <a:solidFill>
                  <a:schemeClr val="tx2"/>
                </a:solidFill>
              </a:rPr>
              <a:t>, J. Med. Chem. </a:t>
            </a:r>
            <a:r>
              <a:rPr lang="en-US" sz="1200" b="1" dirty="0">
                <a:solidFill>
                  <a:schemeClr val="tx2"/>
                </a:solidFill>
              </a:rPr>
              <a:t>61</a:t>
            </a:r>
            <a:r>
              <a:rPr lang="en-US" sz="1200" dirty="0">
                <a:solidFill>
                  <a:schemeClr val="tx2"/>
                </a:solidFill>
              </a:rPr>
              <a:t>, 6501-6517 (2018).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2D390-06DD-F345-941E-4C96403A023D}"/>
              </a:ext>
            </a:extLst>
          </p:cNvPr>
          <p:cNvSpPr txBox="1"/>
          <p:nvPr/>
        </p:nvSpPr>
        <p:spPr>
          <a:xfrm>
            <a:off x="5568584" y="529320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73AEA-D1EA-5A4D-9E2F-AF5F373A1D1A}"/>
              </a:ext>
            </a:extLst>
          </p:cNvPr>
          <p:cNvSpPr txBox="1"/>
          <p:nvPr/>
        </p:nvSpPr>
        <p:spPr>
          <a:xfrm>
            <a:off x="9267915" y="5293206"/>
            <a:ext cx="1401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182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68808-73EB-AC4B-9B2F-213C38FED1D6}"/>
              </a:ext>
            </a:extLst>
          </p:cNvPr>
          <p:cNvSpPr txBox="1"/>
          <p:nvPr/>
        </p:nvSpPr>
        <p:spPr>
          <a:xfrm>
            <a:off x="1763491" y="5293204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FL EC50 (</a:t>
            </a:r>
            <a:r>
              <a:rPr lang="en-US" sz="1200" dirty="0" err="1"/>
              <a:t>nM</a:t>
            </a:r>
            <a:r>
              <a:rPr lang="en-US" sz="1200" dirty="0"/>
              <a:t>) = 29</a:t>
            </a:r>
          </a:p>
          <a:p>
            <a:r>
              <a:rPr lang="en-US" sz="1200" dirty="0">
                <a:latin typeface="Symbol" pitchFamily="2" charset="2"/>
              </a:rPr>
              <a:t>D</a:t>
            </a:r>
            <a:r>
              <a:rPr lang="en-US" sz="1200" dirty="0"/>
              <a:t>7 EC50 (</a:t>
            </a:r>
            <a:r>
              <a:rPr lang="en-US" sz="1200" dirty="0" err="1"/>
              <a:t>nM</a:t>
            </a:r>
            <a:r>
              <a:rPr lang="en-US" sz="1200" dirty="0"/>
              <a:t>) = 12 </a:t>
            </a:r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E9249F70-1230-DE46-91C0-342FC1FBBF12}"/>
              </a:ext>
            </a:extLst>
          </p:cNvPr>
          <p:cNvSpPr/>
          <p:nvPr/>
        </p:nvSpPr>
        <p:spPr>
          <a:xfrm>
            <a:off x="1600200" y="6534615"/>
            <a:ext cx="262054" cy="18957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0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SMA patient fibroblast GM03813 with RG7916 </a:t>
            </a:r>
            <a:r>
              <a:rPr lang="en-US" dirty="0">
                <a:solidFill>
                  <a:srgbClr val="FFFF00"/>
                </a:solidFill>
                <a:latin typeface="Arial Narrow" panose="020B0606020202030204" pitchFamily="34" charset="0"/>
              </a:rPr>
              <a:t>(my historical data)</a:t>
            </a:r>
            <a:endParaRPr lang="en-US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BE865-12B6-EB44-9B00-141AB9B0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784" y="1321474"/>
            <a:ext cx="3619500" cy="252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A1BD88-6A05-2A4F-B9CD-C67EBDA8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072" y="3902282"/>
            <a:ext cx="3619500" cy="252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A3B696-5687-6D4D-BB67-796F1CE03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62" y="3902282"/>
            <a:ext cx="3619500" cy="252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8E782-0FE9-0341-AFE7-715C53628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" y="1321474"/>
            <a:ext cx="3505200" cy="252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3B9991-F03F-C44D-BFE5-4269303B6A0B}"/>
              </a:ext>
            </a:extLst>
          </p:cNvPr>
          <p:cNvSpPr txBox="1"/>
          <p:nvPr/>
        </p:nvSpPr>
        <p:spPr>
          <a:xfrm>
            <a:off x="1017910" y="3006832"/>
            <a:ext cx="1401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64.2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E9E41A-367A-5845-A016-5C186F972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233" y="3902282"/>
            <a:ext cx="3848100" cy="252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39C481-2682-9144-962C-2E9BAEE32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233" y="1348228"/>
            <a:ext cx="3848100" cy="25273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42D5993-9F72-1443-85F8-4575186AEB93}"/>
              </a:ext>
            </a:extLst>
          </p:cNvPr>
          <p:cNvGrpSpPr/>
          <p:nvPr/>
        </p:nvGrpSpPr>
        <p:grpSpPr>
          <a:xfrm>
            <a:off x="1051777" y="898634"/>
            <a:ext cx="9756124" cy="5315899"/>
            <a:chOff x="1051777" y="898634"/>
            <a:chExt cx="9756124" cy="531589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899C6E-7759-EE41-9A6E-69711419B099}"/>
                </a:ext>
              </a:extLst>
            </p:cNvPr>
            <p:cNvCxnSpPr/>
            <p:nvPr/>
          </p:nvCxnSpPr>
          <p:spPr>
            <a:xfrm>
              <a:off x="7950202" y="1321474"/>
              <a:ext cx="0" cy="4893059"/>
            </a:xfrm>
            <a:prstGeom prst="line">
              <a:avLst/>
            </a:prstGeom>
            <a:ln w="19050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BD1145-116C-834D-82FD-37263821236E}"/>
                </a:ext>
              </a:extLst>
            </p:cNvPr>
            <p:cNvSpPr txBox="1"/>
            <p:nvPr/>
          </p:nvSpPr>
          <p:spPr>
            <a:xfrm>
              <a:off x="8879168" y="937833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Protein (48-hour)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BE52D5-3884-4540-8F8C-F4F0721D23E3}"/>
                </a:ext>
              </a:extLst>
            </p:cNvPr>
            <p:cNvSpPr txBox="1"/>
            <p:nvPr/>
          </p:nvSpPr>
          <p:spPr>
            <a:xfrm>
              <a:off x="3316568" y="898634"/>
              <a:ext cx="1864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mRNA (24-hour)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542309-A378-814A-8189-9679EEFBAA8B}"/>
                </a:ext>
              </a:extLst>
            </p:cNvPr>
            <p:cNvSpPr txBox="1"/>
            <p:nvPr/>
          </p:nvSpPr>
          <p:spPr>
            <a:xfrm>
              <a:off x="1051777" y="5589130"/>
              <a:ext cx="1401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EC50 (</a:t>
              </a:r>
              <a:r>
                <a:rPr lang="en-US" sz="1200" dirty="0" err="1"/>
                <a:t>nM</a:t>
              </a:r>
              <a:r>
                <a:rPr lang="en-US" sz="1200" dirty="0"/>
                <a:t>) = 180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3FE51A-25A1-CE48-BD28-5A02503A329C}"/>
                </a:ext>
              </a:extLst>
            </p:cNvPr>
            <p:cNvSpPr txBox="1"/>
            <p:nvPr/>
          </p:nvSpPr>
          <p:spPr>
            <a:xfrm>
              <a:off x="4895221" y="3023765"/>
              <a:ext cx="1444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EC50 (</a:t>
              </a:r>
              <a:r>
                <a:rPr lang="en-US" sz="1200" dirty="0" err="1"/>
                <a:t>nM</a:t>
              </a:r>
              <a:r>
                <a:rPr lang="en-US" sz="1200" dirty="0"/>
                <a:t>) = 12.8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8F0533-AAE4-EB49-B938-106840C4CE47}"/>
                </a:ext>
              </a:extLst>
            </p:cNvPr>
            <p:cNvSpPr txBox="1"/>
            <p:nvPr/>
          </p:nvSpPr>
          <p:spPr>
            <a:xfrm>
              <a:off x="4895221" y="5594528"/>
              <a:ext cx="1401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EC50 (</a:t>
              </a:r>
              <a:r>
                <a:rPr lang="en-US" sz="1200" dirty="0" err="1"/>
                <a:t>nM</a:t>
              </a:r>
              <a:r>
                <a:rPr lang="en-US" sz="1200" dirty="0"/>
                <a:t>) = 38.5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201487-CC8D-E54D-A959-E4C097650674}"/>
                </a:ext>
              </a:extLst>
            </p:cNvPr>
            <p:cNvSpPr txBox="1"/>
            <p:nvPr/>
          </p:nvSpPr>
          <p:spPr>
            <a:xfrm>
              <a:off x="8598966" y="3019495"/>
              <a:ext cx="1401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EC50 (</a:t>
              </a:r>
              <a:r>
                <a:rPr lang="en-US" sz="1200" dirty="0" err="1"/>
                <a:t>nM</a:t>
              </a:r>
              <a:r>
                <a:rPr lang="en-US" sz="1200" dirty="0"/>
                <a:t>) = 47.8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72E33D-B0D3-1B40-A9E5-6D8DE7F304D5}"/>
                </a:ext>
              </a:extLst>
            </p:cNvPr>
            <p:cNvSpPr txBox="1"/>
            <p:nvPr/>
          </p:nvSpPr>
          <p:spPr>
            <a:xfrm>
              <a:off x="8612087" y="5580591"/>
              <a:ext cx="1444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EC50 (</a:t>
              </a:r>
              <a:r>
                <a:rPr lang="en-US" sz="1200" dirty="0" err="1"/>
                <a:t>nM</a:t>
              </a:r>
              <a:r>
                <a:rPr lang="en-US" sz="1200" dirty="0"/>
                <a:t>) = 95.1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50893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Determine EC50 in SMA patient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iPS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-MN; mRNA (24-hour), RG7916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BD1145-116C-834D-82FD-37263821236E}"/>
              </a:ext>
            </a:extLst>
          </p:cNvPr>
          <p:cNvSpPr txBox="1"/>
          <p:nvPr/>
        </p:nvSpPr>
        <p:spPr>
          <a:xfrm>
            <a:off x="9499236" y="106779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HNDS0030-01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73ED5-9A4C-DA48-84A3-0AA55B561264}"/>
              </a:ext>
            </a:extLst>
          </p:cNvPr>
          <p:cNvSpPr txBox="1"/>
          <p:nvPr/>
        </p:nvSpPr>
        <p:spPr>
          <a:xfrm>
            <a:off x="4941335" y="106779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HNDS006-01C2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A5328-4C06-4146-A460-B5A403E4E3CF}"/>
              </a:ext>
            </a:extLst>
          </p:cNvPr>
          <p:cNvSpPr txBox="1"/>
          <p:nvPr/>
        </p:nvSpPr>
        <p:spPr>
          <a:xfrm>
            <a:off x="870747" y="106779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GM24468D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F277C-F762-0A4E-9C42-00F367B01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3" y="1660992"/>
            <a:ext cx="3723929" cy="6738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E49194E-DDC1-9941-AEF0-2538CBDD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349" y="1660992"/>
            <a:ext cx="3723929" cy="6738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0F8B83-1583-BB47-9733-8F560BCE5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324" y="1660992"/>
            <a:ext cx="3723929" cy="673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3C5D4-85E2-7E4F-ACD9-2B90007E9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2800350"/>
            <a:ext cx="11633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851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86F2D-1F39-644D-AAA9-174E8CA2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8" y="1217454"/>
            <a:ext cx="3522766" cy="253996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6CC20-5B4C-E646-8150-65F6348B9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48" y="1217454"/>
            <a:ext cx="3522766" cy="25399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942A01-01F3-4D41-964C-E64926003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986" y="1217454"/>
            <a:ext cx="3522766" cy="25399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DE409F-C724-914C-8FF4-86B862287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538" y="3795828"/>
            <a:ext cx="3624876" cy="25399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32F373-208D-6644-B1A2-3193160B4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1931" y="3795828"/>
            <a:ext cx="3624876" cy="25399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EFEC3B-BE53-CF4F-8AD0-EFB0A324B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28" y="3795828"/>
            <a:ext cx="3650402" cy="253996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Estimate EC50 in 96-well format (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iPS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-MN DIV12); RG7916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B9991-F03F-C44D-BFE5-4269303B6A0B}"/>
              </a:ext>
            </a:extLst>
          </p:cNvPr>
          <p:cNvSpPr txBox="1"/>
          <p:nvPr/>
        </p:nvSpPr>
        <p:spPr>
          <a:xfrm>
            <a:off x="982527" y="1344038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88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899C6E-7759-EE41-9A6E-69711419B099}"/>
              </a:ext>
            </a:extLst>
          </p:cNvPr>
          <p:cNvCxnSpPr/>
          <p:nvPr/>
        </p:nvCxnSpPr>
        <p:spPr>
          <a:xfrm>
            <a:off x="8217440" y="1122499"/>
            <a:ext cx="0" cy="4893059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542309-A378-814A-8189-9679EEFBAA8B}"/>
              </a:ext>
            </a:extLst>
          </p:cNvPr>
          <p:cNvSpPr txBox="1"/>
          <p:nvPr/>
        </p:nvSpPr>
        <p:spPr>
          <a:xfrm>
            <a:off x="2586469" y="3937059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FE51A-25A1-CE48-BD28-5A02503A329C}"/>
              </a:ext>
            </a:extLst>
          </p:cNvPr>
          <p:cNvSpPr txBox="1"/>
          <p:nvPr/>
        </p:nvSpPr>
        <p:spPr>
          <a:xfrm>
            <a:off x="4902151" y="1344038"/>
            <a:ext cx="1273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43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8F0533-AAE4-EB49-B938-106840C4CE47}"/>
              </a:ext>
            </a:extLst>
          </p:cNvPr>
          <p:cNvSpPr txBox="1"/>
          <p:nvPr/>
        </p:nvSpPr>
        <p:spPr>
          <a:xfrm>
            <a:off x="6506093" y="393705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201487-CC8D-E54D-A959-E4C097650674}"/>
              </a:ext>
            </a:extLst>
          </p:cNvPr>
          <p:cNvSpPr txBox="1"/>
          <p:nvPr/>
        </p:nvSpPr>
        <p:spPr>
          <a:xfrm>
            <a:off x="8807448" y="1344038"/>
            <a:ext cx="1273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30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72E33D-B0D3-1B40-A9E5-6D8DE7F304D5}"/>
              </a:ext>
            </a:extLst>
          </p:cNvPr>
          <p:cNvSpPr txBox="1"/>
          <p:nvPr/>
        </p:nvSpPr>
        <p:spPr>
          <a:xfrm>
            <a:off x="10411390" y="3937059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EC50 (</a:t>
            </a:r>
            <a:r>
              <a:rPr lang="en-US" sz="1200" dirty="0" err="1"/>
              <a:t>nM</a:t>
            </a:r>
            <a:r>
              <a:rPr lang="en-US" sz="1200" dirty="0"/>
              <a:t>) = 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5FF897-DC0C-6A45-990D-4A3DB123C391}"/>
              </a:ext>
            </a:extLst>
          </p:cNvPr>
          <p:cNvCxnSpPr/>
          <p:nvPr/>
        </p:nvCxnSpPr>
        <p:spPr>
          <a:xfrm>
            <a:off x="4149133" y="1122499"/>
            <a:ext cx="0" cy="4893059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BD1145-116C-834D-82FD-37263821236E}"/>
              </a:ext>
            </a:extLst>
          </p:cNvPr>
          <p:cNvSpPr txBox="1"/>
          <p:nvPr/>
        </p:nvSpPr>
        <p:spPr>
          <a:xfrm>
            <a:off x="9289376" y="932885"/>
            <a:ext cx="1749197" cy="369332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HNDS0030-01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173ED5-9A4C-DA48-84A3-0AA55B561264}"/>
              </a:ext>
            </a:extLst>
          </p:cNvPr>
          <p:cNvSpPr txBox="1"/>
          <p:nvPr/>
        </p:nvSpPr>
        <p:spPr>
          <a:xfrm>
            <a:off x="4941335" y="932885"/>
            <a:ext cx="1915909" cy="369332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HNDS006-01C2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A5328-4C06-4146-A460-B5A403E4E3CF}"/>
              </a:ext>
            </a:extLst>
          </p:cNvPr>
          <p:cNvSpPr txBox="1"/>
          <p:nvPr/>
        </p:nvSpPr>
        <p:spPr>
          <a:xfrm>
            <a:off x="1020647" y="932885"/>
            <a:ext cx="1428596" cy="369332"/>
          </a:xfrm>
          <a:prstGeom prst="rect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GM24468D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073A8C-48C4-8D45-BCDC-D82777BF34E0}"/>
              </a:ext>
            </a:extLst>
          </p:cNvPr>
          <p:cNvSpPr txBox="1"/>
          <p:nvPr/>
        </p:nvSpPr>
        <p:spPr>
          <a:xfrm>
            <a:off x="7165305" y="932885"/>
            <a:ext cx="1947969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average = 36.5 </a:t>
            </a:r>
            <a:r>
              <a:rPr lang="en-US" sz="1600" b="1" dirty="0" err="1">
                <a:solidFill>
                  <a:schemeClr val="accent2"/>
                </a:solidFill>
              </a:rPr>
              <a:t>nM</a:t>
            </a:r>
            <a:endParaRPr lang="en-US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611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Treatment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conc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in 6-well format (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iPS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-MN DIV14); RG7916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AA19A-AD6B-CA45-A767-23299CBA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119" y="1205494"/>
            <a:ext cx="7556500" cy="1244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C08E57-7DE9-9243-A19B-511610494E79}"/>
              </a:ext>
            </a:extLst>
          </p:cNvPr>
          <p:cNvSpPr/>
          <p:nvPr/>
        </p:nvSpPr>
        <p:spPr>
          <a:xfrm>
            <a:off x="1349115" y="3314447"/>
            <a:ext cx="51566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61 samples in total were generated for RNA-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</a:rPr>
              <a:t>seq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</a:p>
          <a:p>
            <a:endParaRPr lang="en-US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independent lines of SMN patient </a:t>
            </a:r>
            <a:r>
              <a:rPr lang="en-US" dirty="0" err="1"/>
              <a:t>iPS</a:t>
            </a:r>
            <a:r>
              <a:rPr lang="en-US" dirty="0"/>
              <a:t>-MN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4 treatment conditions in general but 1 extra DMSO was collected for 1 line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0D43EB-E9FB-7D49-984B-C5AD79437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18" y="2463210"/>
            <a:ext cx="2794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7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Sample Key for RNA-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Seq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; qPCR done on highlighted samples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73F4A-30EB-F24F-9919-9EC0B17E1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6" y="898634"/>
            <a:ext cx="11264569" cy="55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547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Treatment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conc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 in 6-well format (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iPS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-MN DIV14); RG7916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CE968-A089-794C-BF48-8FB732FDD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2" y="1093504"/>
            <a:ext cx="4699000" cy="248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DDECA-B844-B440-8491-1129719A2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82" y="3776770"/>
            <a:ext cx="11615737" cy="23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49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As expected, SMN2 Δ7 transcript decreased with RG7916 Tx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CE968-A089-794C-BF48-8FB732FDD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634"/>
            <a:ext cx="4699000" cy="248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C0C07A-CD63-5F47-A00E-F3F6C0F9B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393" y="1210542"/>
            <a:ext cx="8064709" cy="5209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D3C8F-5218-EF47-8075-81BC39758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17" y="3633920"/>
            <a:ext cx="3624876" cy="2539965"/>
          </a:xfrm>
          <a:prstGeom prst="rect">
            <a:avLst/>
          </a:prstGeom>
          <a:ln>
            <a:solidFill>
              <a:srgbClr val="2473BB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722391-1EFC-6B44-B66E-D6C4971755B3}"/>
              </a:ext>
            </a:extLst>
          </p:cNvPr>
          <p:cNvSpPr txBox="1"/>
          <p:nvPr/>
        </p:nvSpPr>
        <p:spPr>
          <a:xfrm>
            <a:off x="926291" y="3815257"/>
            <a:ext cx="2451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96-well data (each point is a well)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DF568-1AA2-1747-83E7-2D144543FAC8}"/>
              </a:ext>
            </a:extLst>
          </p:cNvPr>
          <p:cNvSpPr txBox="1"/>
          <p:nvPr/>
        </p:nvSpPr>
        <p:spPr>
          <a:xfrm>
            <a:off x="5219695" y="1727735"/>
            <a:ext cx="4123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6-well data (each data point is a qPCR technical replicate)</a:t>
            </a:r>
          </a:p>
        </p:txBody>
      </p:sp>
    </p:spTree>
    <p:extLst>
      <p:ext uri="{BB962C8B-B14F-4D97-AF65-F5344CB8AC3E}">
        <p14:creationId xmlns:p14="http://schemas.microsoft.com/office/powerpoint/2010/main" val="156744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DB72B-6F52-4B8D-8FDE-C5D76E35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483" y="1104359"/>
            <a:ext cx="3419040" cy="518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69CA8-67D9-4EB9-9CB5-4C3D0F0E4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01" y="1130819"/>
            <a:ext cx="1901882" cy="3500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BFA3F-BFF7-4763-91B7-49A1387EDC2B}"/>
              </a:ext>
            </a:extLst>
          </p:cNvPr>
          <p:cNvSpPr txBox="1"/>
          <p:nvPr/>
        </p:nvSpPr>
        <p:spPr>
          <a:xfrm>
            <a:off x="49034" y="0"/>
            <a:ext cx="12066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Common DSG across different cell lines</a:t>
            </a:r>
          </a:p>
          <a:p>
            <a:r>
              <a:rPr lang="en-US" sz="3600" b="1">
                <a:solidFill>
                  <a:schemeClr val="bg1"/>
                </a:solidFill>
              </a:rPr>
              <a:t>TOTAL OFF-TARGET PER CELLLINE, and VENN-D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85687B-0D3B-4D3B-A299-44D8E570C047}"/>
              </a:ext>
            </a:extLst>
          </p:cNvPr>
          <p:cNvSpPr/>
          <p:nvPr/>
        </p:nvSpPr>
        <p:spPr>
          <a:xfrm>
            <a:off x="10210800" y="244422"/>
            <a:ext cx="1524000" cy="25853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GGCT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LARP7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PDXDC2P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POMT2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RP11-419C5.1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SENP6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SLC25A17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SMN2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STRN3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0FB0C2-4174-4CA8-86C3-66B0DF0F3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459" y="1066800"/>
            <a:ext cx="1901881" cy="3583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1DF2F-C830-4199-9925-E1AEA1085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945" y="1066800"/>
            <a:ext cx="1922455" cy="359461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B6A1B2A-60F3-430E-B530-70148BFF3BC7}"/>
              </a:ext>
            </a:extLst>
          </p:cNvPr>
          <p:cNvSpPr/>
          <p:nvPr/>
        </p:nvSpPr>
        <p:spPr>
          <a:xfrm>
            <a:off x="7175500" y="805431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Common genes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6EE06-AE45-4117-ABB3-A801AC4DAAC5}"/>
              </a:ext>
            </a:extLst>
          </p:cNvPr>
          <p:cNvSpPr/>
          <p:nvPr/>
        </p:nvSpPr>
        <p:spPr>
          <a:xfrm>
            <a:off x="10223500" y="2961481"/>
            <a:ext cx="1524000" cy="36933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ADAM17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SNAP23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WDR91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APLP2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CACNA1H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DENND5A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FAM162A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LIMCH1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MFN2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RAF1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RAPGEF1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SLC7A6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XRN2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F4F394-9106-49B0-BF81-3C8A64DF3C49}"/>
              </a:ext>
            </a:extLst>
          </p:cNvPr>
          <p:cNvCxnSpPr>
            <a:cxnSpLocks/>
          </p:cNvCxnSpPr>
          <p:nvPr/>
        </p:nvCxnSpPr>
        <p:spPr>
          <a:xfrm flipH="1">
            <a:off x="8938542" y="244422"/>
            <a:ext cx="1298302" cy="92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1FC83F-E97C-4081-B9E0-474FA05CD1FF}"/>
              </a:ext>
            </a:extLst>
          </p:cNvPr>
          <p:cNvCxnSpPr>
            <a:cxnSpLocks/>
          </p:cNvCxnSpPr>
          <p:nvPr/>
        </p:nvCxnSpPr>
        <p:spPr>
          <a:xfrm flipH="1" flipV="1">
            <a:off x="8938542" y="1739901"/>
            <a:ext cx="1284958" cy="10771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2A299F-1C1E-4E31-9CF1-9F0683C86720}"/>
              </a:ext>
            </a:extLst>
          </p:cNvPr>
          <p:cNvCxnSpPr>
            <a:cxnSpLocks/>
          </p:cNvCxnSpPr>
          <p:nvPr/>
        </p:nvCxnSpPr>
        <p:spPr>
          <a:xfrm flipH="1" flipV="1">
            <a:off x="8953500" y="1854200"/>
            <a:ext cx="1270000" cy="11072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C90840-1D4C-4D1B-97A0-746BC43408C0}"/>
              </a:ext>
            </a:extLst>
          </p:cNvPr>
          <p:cNvCxnSpPr>
            <a:cxnSpLocks/>
          </p:cNvCxnSpPr>
          <p:nvPr/>
        </p:nvCxnSpPr>
        <p:spPr>
          <a:xfrm flipH="1" flipV="1">
            <a:off x="8953500" y="2679700"/>
            <a:ext cx="1270000" cy="3933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7E79ED-5E5F-4D4A-9455-8D368B047BC6}"/>
              </a:ext>
            </a:extLst>
          </p:cNvPr>
          <p:cNvSpPr txBox="1"/>
          <p:nvPr/>
        </p:nvSpPr>
        <p:spPr>
          <a:xfrm>
            <a:off x="7086600" y="617297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0,    11,     23,   61 genes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BC246-166E-40DB-910F-B0465BB116A6}"/>
              </a:ext>
            </a:extLst>
          </p:cNvPr>
          <p:cNvSpPr txBox="1"/>
          <p:nvPr/>
        </p:nvSpPr>
        <p:spPr>
          <a:xfrm>
            <a:off x="660400" y="5259757"/>
            <a:ext cx="330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rMATS</a:t>
            </a:r>
            <a:r>
              <a:rPr lang="en-US" sz="1600" dirty="0">
                <a:solidFill>
                  <a:schemeClr val="bg1"/>
                </a:solidFill>
              </a:rPr>
              <a:t>: FDR&lt;0.05, </a:t>
            </a:r>
            <a:r>
              <a:rPr lang="en-US" sz="1600" dirty="0" err="1">
                <a:solidFill>
                  <a:schemeClr val="bg1"/>
                </a:solidFill>
              </a:rPr>
              <a:t>dPSI</a:t>
            </a:r>
            <a:r>
              <a:rPr lang="en-US" sz="1600" dirty="0">
                <a:solidFill>
                  <a:schemeClr val="bg1"/>
                </a:solidFill>
              </a:rPr>
              <a:t>&gt; 0.30         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Leafcutter: FDR&lt;0.05, </a:t>
            </a:r>
            <a:r>
              <a:rPr lang="en-US" sz="1600" dirty="0" err="1">
                <a:solidFill>
                  <a:schemeClr val="bg1"/>
                </a:solidFill>
              </a:rPr>
              <a:t>dPSI</a:t>
            </a:r>
            <a:r>
              <a:rPr lang="en-US" sz="1600" dirty="0">
                <a:solidFill>
                  <a:schemeClr val="bg1"/>
                </a:solidFill>
              </a:rPr>
              <a:t> &gt; 0.20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Majiq: P(</a:t>
            </a:r>
            <a:r>
              <a:rPr lang="en-US" sz="1600" dirty="0" err="1">
                <a:solidFill>
                  <a:schemeClr val="bg1"/>
                </a:solidFill>
              </a:rPr>
              <a:t>dPSI</a:t>
            </a:r>
            <a:r>
              <a:rPr lang="en-US" sz="1600" dirty="0">
                <a:solidFill>
                  <a:schemeClr val="bg1"/>
                </a:solidFill>
              </a:rPr>
              <a:t>) &gt; 0.90, E(</a:t>
            </a:r>
            <a:r>
              <a:rPr lang="en-US" sz="1600" dirty="0" err="1">
                <a:solidFill>
                  <a:schemeClr val="bg1"/>
                </a:solidFill>
              </a:rPr>
              <a:t>dPSI</a:t>
            </a:r>
            <a:r>
              <a:rPr lang="en-US" sz="1600" dirty="0">
                <a:solidFill>
                  <a:schemeClr val="bg1"/>
                </a:solidFill>
              </a:rPr>
              <a:t>)&gt;0.30</a:t>
            </a:r>
          </a:p>
          <a:p>
            <a:r>
              <a:rPr lang="en-US" sz="1600" dirty="0">
                <a:solidFill>
                  <a:schemeClr val="bg1"/>
                </a:solidFill>
                <a:sym typeface="Wingdings" panose="05000000000000000000" pitchFamily="2" charset="2"/>
              </a:rPr>
              <a:t>     UNION of genes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001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916A73-5D7F-4E4E-87D5-F0611B93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4" y="3633920"/>
            <a:ext cx="3522766" cy="253996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As expected, SMN2 FL transcript increased with RG7916 Tx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CE968-A089-794C-BF48-8FB732FDD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8634"/>
            <a:ext cx="4699000" cy="248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ACB4D-178B-A042-8488-E44F13ADA5DB}"/>
              </a:ext>
            </a:extLst>
          </p:cNvPr>
          <p:cNvSpPr txBox="1"/>
          <p:nvPr/>
        </p:nvSpPr>
        <p:spPr>
          <a:xfrm>
            <a:off x="926291" y="3815257"/>
            <a:ext cx="2451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96-well data (each point is a well)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D6F8E8-B816-9B48-8039-1977CE228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480" y="1196492"/>
            <a:ext cx="8064669" cy="5237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484C2C-E353-A64F-9021-A3FFB222CCDA}"/>
              </a:ext>
            </a:extLst>
          </p:cNvPr>
          <p:cNvSpPr txBox="1"/>
          <p:nvPr/>
        </p:nvSpPr>
        <p:spPr>
          <a:xfrm>
            <a:off x="5219695" y="1727735"/>
            <a:ext cx="4123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6-well data (each data point is a qPCR technical replicate)</a:t>
            </a:r>
          </a:p>
        </p:txBody>
      </p:sp>
    </p:spTree>
    <p:extLst>
      <p:ext uri="{BB962C8B-B14F-4D97-AF65-F5344CB8AC3E}">
        <p14:creationId xmlns:p14="http://schemas.microsoft.com/office/powerpoint/2010/main" val="20951418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916A73-5D7F-4E4E-87D5-F0611B93B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14" y="3633920"/>
            <a:ext cx="3522766" cy="253996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As expected, SMN2 FL transcript increased with RG7916 Tx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CE968-A089-794C-BF48-8FB732FDD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8634"/>
            <a:ext cx="4699000" cy="248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ACB4D-178B-A042-8488-E44F13ADA5DB}"/>
              </a:ext>
            </a:extLst>
          </p:cNvPr>
          <p:cNvSpPr txBox="1"/>
          <p:nvPr/>
        </p:nvSpPr>
        <p:spPr>
          <a:xfrm>
            <a:off x="926291" y="3815257"/>
            <a:ext cx="2451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96-well data (each point is a well)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D6F8E8-B816-9B48-8039-1977CE228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480" y="941662"/>
            <a:ext cx="8064669" cy="52375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484C2C-E353-A64F-9021-A3FFB222CCDA}"/>
              </a:ext>
            </a:extLst>
          </p:cNvPr>
          <p:cNvSpPr txBox="1"/>
          <p:nvPr/>
        </p:nvSpPr>
        <p:spPr>
          <a:xfrm>
            <a:off x="5219695" y="1727735"/>
            <a:ext cx="4123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6-well data (each data point is a qPCR technical replicate)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9135D-4E94-CD41-8F37-BFE1554C0615}"/>
              </a:ext>
            </a:extLst>
          </p:cNvPr>
          <p:cNvSpPr txBox="1"/>
          <p:nvPr/>
        </p:nvSpPr>
        <p:spPr>
          <a:xfrm>
            <a:off x="6565693" y="2533338"/>
            <a:ext cx="1079368" cy="4092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A6B8F5-A5C3-7240-BCC1-CC8EDF67A2DD}"/>
              </a:ext>
            </a:extLst>
          </p:cNvPr>
          <p:cNvSpPr txBox="1"/>
          <p:nvPr/>
        </p:nvSpPr>
        <p:spPr>
          <a:xfrm>
            <a:off x="2083633" y="4407110"/>
            <a:ext cx="254833" cy="2053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F9DF46-2448-564C-B69B-0B00ED45A1E7}"/>
              </a:ext>
            </a:extLst>
          </p:cNvPr>
          <p:cNvSpPr txBox="1"/>
          <p:nvPr/>
        </p:nvSpPr>
        <p:spPr>
          <a:xfrm>
            <a:off x="9917137" y="2000786"/>
            <a:ext cx="22249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Concentration dependent effect is captured.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Exactly 2-fold change at EC50 range of 40nM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Plateau of effect observed (120 and 400 </a:t>
            </a:r>
            <a:r>
              <a:rPr lang="en-US" b="1" dirty="0" err="1">
                <a:solidFill>
                  <a:schemeClr val="tx2"/>
                </a:solidFill>
              </a:rPr>
              <a:t>nM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Biological replicate data acceptable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81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TEX21P increased in a </a:t>
            </a:r>
            <a:r>
              <a:rPr lang="en-US" dirty="0" err="1">
                <a:solidFill>
                  <a:schemeClr val="bg1"/>
                </a:solidFill>
                <a:latin typeface="Arial Narrow" panose="020B0606020202030204" pitchFamily="34" charset="0"/>
              </a:rPr>
              <a:t>conc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-dependent manner with RG7916 Tx</a:t>
            </a:r>
            <a:endParaRPr lang="en-US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91BA58-F7DF-4F47-A4B2-649192E7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899" y="898634"/>
            <a:ext cx="8966200" cy="5905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2C9AA6-10FC-4643-BE09-CE733C3AA37A}"/>
              </a:ext>
            </a:extLst>
          </p:cNvPr>
          <p:cNvSpPr/>
          <p:nvPr/>
        </p:nvSpPr>
        <p:spPr>
          <a:xfrm>
            <a:off x="0" y="898634"/>
            <a:ext cx="8304551" cy="420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TEX21P in a non-coding RNA that Dann showed is alternatively spliced in the fibroblast RNA-</a:t>
            </a:r>
            <a:r>
              <a:rPr lang="en-US" sz="1600" dirty="0" err="1">
                <a:solidFill>
                  <a:schemeClr val="tx2"/>
                </a:solidFill>
              </a:rPr>
              <a:t>seq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444CD-AB11-F64D-BC55-B4430F1805E5}"/>
              </a:ext>
            </a:extLst>
          </p:cNvPr>
          <p:cNvSpPr txBox="1"/>
          <p:nvPr/>
        </p:nvSpPr>
        <p:spPr>
          <a:xfrm>
            <a:off x="8929729" y="2803160"/>
            <a:ext cx="2627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Please forgive the typo–  correct transcript name is “TEX21P” </a:t>
            </a:r>
          </a:p>
        </p:txBody>
      </p:sp>
    </p:spTree>
    <p:extLst>
      <p:ext uri="{BB962C8B-B14F-4D97-AF65-F5344CB8AC3E}">
        <p14:creationId xmlns:p14="http://schemas.microsoft.com/office/powerpoint/2010/main" val="28051340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4A04F8-79C4-4DB7-9404-7E52159424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1999" cy="89863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/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</a:rPr>
              <a:t>I recommend progressing with the samples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F9DF46-2448-564C-B69B-0B00ED45A1E7}"/>
              </a:ext>
            </a:extLst>
          </p:cNvPr>
          <p:cNvSpPr txBox="1"/>
          <p:nvPr/>
        </p:nvSpPr>
        <p:spPr>
          <a:xfrm>
            <a:off x="1117910" y="1060797"/>
            <a:ext cx="92852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Concentration dependent effect is captured. For example,  for SMN2 full-length: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Exactly 2-fold change at EC50 range of 40nM.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Plateau of effect observed (120 and 400 </a:t>
            </a:r>
            <a:r>
              <a:rPr lang="en-US" b="1" dirty="0" err="1">
                <a:solidFill>
                  <a:schemeClr val="tx2"/>
                </a:solidFill>
              </a:rPr>
              <a:t>nM</a:t>
            </a:r>
            <a:r>
              <a:rPr lang="en-US" b="1" dirty="0">
                <a:solidFill>
                  <a:schemeClr val="tx2"/>
                </a:solidFill>
              </a:rPr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Biological replicate data of acceptable variability.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qPCR was performed only on 10 samples although 61 samples were submitted</a:t>
            </a:r>
          </a:p>
          <a:p>
            <a:r>
              <a:rPr lang="en-US" b="1" dirty="0">
                <a:solidFill>
                  <a:schemeClr val="tx2"/>
                </a:solidFill>
              </a:rPr>
              <a:t>	 (a single line with a half of its samples).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996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6670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FOXM1</a:t>
            </a:r>
          </a:p>
        </p:txBody>
      </p:sp>
    </p:spTree>
    <p:extLst>
      <p:ext uri="{BB962C8B-B14F-4D97-AF65-F5344CB8AC3E}">
        <p14:creationId xmlns:p14="http://schemas.microsoft.com/office/powerpoint/2010/main" val="14342159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0BE12C1-E562-46F3-9521-D147E8787137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Differential splicing of FOXM1 in </a:t>
            </a:r>
            <a:r>
              <a:rPr lang="en-US" sz="3600" b="1" dirty="0" err="1">
                <a:solidFill>
                  <a:schemeClr val="bg1"/>
                </a:solidFill>
              </a:rPr>
              <a:t>fibroblast+risdiplam</a:t>
            </a:r>
            <a:r>
              <a:rPr lang="en-US" sz="3600" b="1" dirty="0">
                <a:solidFill>
                  <a:schemeClr val="bg1"/>
                </a:solidFill>
              </a:rPr>
              <a:t> is </a:t>
            </a:r>
            <a:r>
              <a:rPr lang="en-US" sz="3600" b="1" i="1" dirty="0">
                <a:solidFill>
                  <a:schemeClr val="bg1"/>
                </a:solidFill>
              </a:rPr>
              <a:t>different event</a:t>
            </a:r>
            <a:r>
              <a:rPr lang="en-US" sz="3600" b="1" dirty="0">
                <a:solidFill>
                  <a:schemeClr val="bg1"/>
                </a:solidFill>
              </a:rPr>
              <a:t> from SMA iPSC-MN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408CE7-53FB-4420-A7E0-BD95AD29A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072" y="2612607"/>
            <a:ext cx="3762375" cy="3940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086FE-5BDD-40B3-AD67-3ED61BDE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46" y="2656513"/>
            <a:ext cx="3181350" cy="39481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071490-B249-49A5-8304-0D9E4E9AE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83" y="2110438"/>
            <a:ext cx="3267075" cy="466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E5392A-7640-4105-BAFE-FB5943609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503" y="2014011"/>
            <a:ext cx="3771900" cy="4857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AEC297-1A3E-445E-A5EA-9AAA4377DB6E}"/>
              </a:ext>
            </a:extLst>
          </p:cNvPr>
          <p:cNvSpPr/>
          <p:nvPr/>
        </p:nvSpPr>
        <p:spPr>
          <a:xfrm>
            <a:off x="8079496" y="1479350"/>
            <a:ext cx="3855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 vs control iPSC-MN (GSE108094)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E0771C-6937-40FC-A54B-969C833FC9E3}"/>
              </a:ext>
            </a:extLst>
          </p:cNvPr>
          <p:cNvSpPr/>
          <p:nvPr/>
        </p:nvSpPr>
        <p:spPr>
          <a:xfrm>
            <a:off x="355846" y="1384757"/>
            <a:ext cx="3771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Fibroblast+risdiplam</a:t>
            </a:r>
            <a:r>
              <a:rPr lang="en-US" dirty="0">
                <a:solidFill>
                  <a:schemeClr val="bg1"/>
                </a:solidFill>
              </a:rPr>
              <a:t> (TST11354), </a:t>
            </a:r>
          </a:p>
          <a:p>
            <a:r>
              <a:rPr lang="en-US" dirty="0">
                <a:solidFill>
                  <a:schemeClr val="bg1"/>
                </a:solidFill>
              </a:rPr>
              <a:t>10x, (30x show similar result)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4E8D79-4554-4CCD-A69F-DA69A45B51F0}"/>
              </a:ext>
            </a:extLst>
          </p:cNvPr>
          <p:cNvSpPr/>
          <p:nvPr/>
        </p:nvSpPr>
        <p:spPr>
          <a:xfrm>
            <a:off x="4495800" y="1384757"/>
            <a:ext cx="3855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iPSC-MN + 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 (TST11451)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FF6BF8-07B6-48E6-B11D-4BCBC5E8AF22}"/>
              </a:ext>
            </a:extLst>
          </p:cNvPr>
          <p:cNvSpPr/>
          <p:nvPr/>
        </p:nvSpPr>
        <p:spPr>
          <a:xfrm>
            <a:off x="4572000" y="1835969"/>
            <a:ext cx="2895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No differential splicing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07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99B1A-EABB-4567-9585-2071F2737D90}"/>
              </a:ext>
            </a:extLst>
          </p:cNvPr>
          <p:cNvSpPr/>
          <p:nvPr/>
        </p:nvSpPr>
        <p:spPr>
          <a:xfrm>
            <a:off x="242836" y="584003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Fibroblast+risdiplam</a:t>
            </a:r>
            <a:r>
              <a:rPr lang="en-US" dirty="0">
                <a:solidFill>
                  <a:schemeClr val="bg1"/>
                </a:solidFill>
              </a:rPr>
              <a:t> (TST11354)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329A8F-57B2-4D12-A016-87879D48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4" y="940268"/>
            <a:ext cx="10983951" cy="463129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549943-76A3-4FBD-9E22-56F84FBDB158}"/>
              </a:ext>
            </a:extLst>
          </p:cNvPr>
          <p:cNvSpPr/>
          <p:nvPr/>
        </p:nvSpPr>
        <p:spPr>
          <a:xfrm>
            <a:off x="4152124" y="921606"/>
            <a:ext cx="304800" cy="4703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4387F-FA4F-4740-9E87-8CAE238D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743202"/>
            <a:ext cx="6477000" cy="10522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CEE3EF-1A11-46AD-8DEF-FD32C5050D46}"/>
              </a:ext>
            </a:extLst>
          </p:cNvPr>
          <p:cNvSpPr/>
          <p:nvPr/>
        </p:nvSpPr>
        <p:spPr>
          <a:xfrm>
            <a:off x="151261" y="6248400"/>
            <a:ext cx="2440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Ratni</a:t>
            </a:r>
            <a:r>
              <a:rPr lang="en-US" dirty="0">
                <a:solidFill>
                  <a:schemeClr val="bg1"/>
                </a:solidFill>
              </a:rPr>
              <a:t> et al, flipped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66CC25-3C9F-4729-A55C-EB13AEA02D84}"/>
              </a:ext>
            </a:extLst>
          </p:cNvPr>
          <p:cNvSpPr txBox="1"/>
          <p:nvPr/>
        </p:nvSpPr>
        <p:spPr>
          <a:xfrm>
            <a:off x="76200" y="0"/>
            <a:ext cx="1185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Con’d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615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F2E3-7DC2-4261-A047-694192422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10151584" cy="46063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F13F8C-6C06-4858-8260-808DC6C3370C}"/>
              </a:ext>
            </a:extLst>
          </p:cNvPr>
          <p:cNvSpPr/>
          <p:nvPr/>
        </p:nvSpPr>
        <p:spPr>
          <a:xfrm>
            <a:off x="9144000" y="1676400"/>
            <a:ext cx="486753" cy="41336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0445C-C290-4763-80A0-3B936A9039A4}"/>
              </a:ext>
            </a:extLst>
          </p:cNvPr>
          <p:cNvSpPr/>
          <p:nvPr/>
        </p:nvSpPr>
        <p:spPr>
          <a:xfrm>
            <a:off x="76200" y="726394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iPSC-MN from SMA vs control (GSE108094)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E203C-79D9-43D8-9D91-CC62F7D6F48A}"/>
              </a:ext>
            </a:extLst>
          </p:cNvPr>
          <p:cNvSpPr txBox="1"/>
          <p:nvPr/>
        </p:nvSpPr>
        <p:spPr>
          <a:xfrm>
            <a:off x="76200" y="0"/>
            <a:ext cx="1185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Con’d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54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F55E9-AD49-40BD-AF72-AADB82663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86247"/>
            <a:ext cx="4491693" cy="3814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A5B6C2-4D5B-46ED-9A86-B22F8A313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53" y="2551372"/>
            <a:ext cx="2255098" cy="2052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1B2AA-350A-474F-BB75-7BC0DF5AC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102" y="4724400"/>
            <a:ext cx="2362200" cy="2028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496E67-7003-4FC7-A9D4-27BBCEB82FF7}"/>
              </a:ext>
            </a:extLst>
          </p:cNvPr>
          <p:cNvSpPr/>
          <p:nvPr/>
        </p:nvSpPr>
        <p:spPr>
          <a:xfrm>
            <a:off x="571499" y="1230809"/>
            <a:ext cx="1036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FOXM1 splicing was not detected in </a:t>
            </a:r>
            <a:r>
              <a:rPr lang="en-US" dirty="0" err="1">
                <a:solidFill>
                  <a:schemeClr val="bg1"/>
                </a:solidFill>
              </a:rPr>
              <a:t>iPSC-MN+risdiplam</a:t>
            </a:r>
            <a:r>
              <a:rPr lang="en-US" dirty="0">
                <a:solidFill>
                  <a:schemeClr val="bg1"/>
                </a:solidFill>
              </a:rPr>
              <a:t>, unlike </a:t>
            </a:r>
            <a:r>
              <a:rPr lang="en-US" dirty="0" err="1">
                <a:solidFill>
                  <a:schemeClr val="bg1"/>
                </a:solidFill>
              </a:rPr>
              <a:t>fibroblast+risdiplam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dirty="0">
                <a:solidFill>
                  <a:schemeClr val="bg1"/>
                </a:solidFill>
              </a:rPr>
              <a:t>FOXM1 expression was low in iPSC-MN(+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) , which explains this discrepancy. 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previous single-cell RNA-seq data of iPSC-MN (with Shila) shows that FOXM1 is expressed almost 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      exclusively in </a:t>
            </a:r>
            <a:r>
              <a:rPr lang="en-US" i="1" dirty="0">
                <a:solidFill>
                  <a:schemeClr val="bg1"/>
                </a:solidFill>
                <a:sym typeface="Wingdings" panose="05000000000000000000" pitchFamily="2" charset="2"/>
              </a:rPr>
              <a:t>proliferating progenitors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, but not in post-mitotic cells.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BC75-85EC-41DF-9170-570E93BC8D74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 iPSC-MN, FOXM1 is mostly expressed in proliferating progenitor cells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90222-F3C2-4D2C-A7EF-401E2C6E1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2575552"/>
            <a:ext cx="2343150" cy="20478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AF3874-EE82-4936-9E97-AE9DB9F8A4D0}"/>
              </a:ext>
            </a:extLst>
          </p:cNvPr>
          <p:cNvSpPr/>
          <p:nvPr/>
        </p:nvSpPr>
        <p:spPr>
          <a:xfrm>
            <a:off x="8184302" y="5200471"/>
            <a:ext cx="38552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To fully account for the discrepancy, cell-type composition in current bulk RNA-seq (TST11451) should be estimated (not done yet).  </a:t>
            </a:r>
          </a:p>
        </p:txBody>
      </p:sp>
    </p:spTree>
    <p:extLst>
      <p:ext uri="{BB962C8B-B14F-4D97-AF65-F5344CB8AC3E}">
        <p14:creationId xmlns:p14="http://schemas.microsoft.com/office/powerpoint/2010/main" val="33743728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F6123E4-33E0-4FFD-B149-0EFA7085D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2268616"/>
            <a:ext cx="1752600" cy="4370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30E173-E3AA-4E7F-B075-923913512DD1}"/>
              </a:ext>
            </a:extLst>
          </p:cNvPr>
          <p:cNvSpPr txBox="1"/>
          <p:nvPr/>
        </p:nvSpPr>
        <p:spPr>
          <a:xfrm>
            <a:off x="90101" y="1371600"/>
            <a:ext cx="7758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Avarage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nomarlized</a:t>
            </a:r>
            <a:r>
              <a:rPr lang="en-US" sz="2000" dirty="0">
                <a:solidFill>
                  <a:schemeClr val="bg1"/>
                </a:solidFill>
              </a:rPr>
              <a:t> UMI count per cell type from </a:t>
            </a:r>
            <a:r>
              <a:rPr lang="en-US" sz="2000" dirty="0" err="1">
                <a:solidFill>
                  <a:schemeClr val="bg1"/>
                </a:solidFill>
              </a:rPr>
              <a:t>scRNA</a:t>
            </a:r>
            <a:r>
              <a:rPr lang="en-US" sz="2000" dirty="0">
                <a:solidFill>
                  <a:schemeClr val="bg1"/>
                </a:solidFill>
              </a:rPr>
              <a:t>-seq of iPSC-MN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4BE0171-0771-4554-8B8E-681CFC49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94" y="1837057"/>
            <a:ext cx="2888763" cy="45624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93C1B1-3D99-41D3-A010-EDEA6AFA0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957" y="1876568"/>
            <a:ext cx="3024991" cy="473886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CB9781F-C260-4828-AE97-3076E8E87471}"/>
              </a:ext>
            </a:extLst>
          </p:cNvPr>
          <p:cNvSpPr txBox="1"/>
          <p:nvPr/>
        </p:nvSpPr>
        <p:spPr>
          <a:xfrm>
            <a:off x="228600" y="1845582"/>
            <a:ext cx="3024991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40nM, Fib 71nM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808801-062E-4943-A051-5B374200EC4C}"/>
              </a:ext>
            </a:extLst>
          </p:cNvPr>
          <p:cNvSpPr txBox="1"/>
          <p:nvPr/>
        </p:nvSpPr>
        <p:spPr>
          <a:xfrm>
            <a:off x="5694666" y="1865458"/>
            <a:ext cx="3391092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120nM, Fib 214nM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C02F68D-E0FC-4604-B137-29812A1C3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357" y="2265568"/>
            <a:ext cx="2514163" cy="428834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FD3624-8A0E-45B4-9989-7DBC62BE201E}"/>
              </a:ext>
            </a:extLst>
          </p:cNvPr>
          <p:cNvCxnSpPr/>
          <p:nvPr/>
        </p:nvCxnSpPr>
        <p:spPr>
          <a:xfrm>
            <a:off x="8436864" y="4433266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01E0997-BF7F-40DF-94ED-BBFC9B696504}"/>
              </a:ext>
            </a:extLst>
          </p:cNvPr>
          <p:cNvSpPr txBox="1"/>
          <p:nvPr/>
        </p:nvSpPr>
        <p:spPr>
          <a:xfrm>
            <a:off x="9595320" y="1470156"/>
            <a:ext cx="2615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z-score of &lt;</a:t>
            </a:r>
            <a:r>
              <a:rPr lang="en-US" sz="1600" dirty="0" err="1">
                <a:solidFill>
                  <a:schemeClr val="bg1"/>
                </a:solidFill>
              </a:rPr>
              <a:t>nUMI</a:t>
            </a:r>
            <a:r>
              <a:rPr lang="en-US" sz="1600" dirty="0">
                <a:solidFill>
                  <a:schemeClr val="bg1"/>
                </a:solidFill>
              </a:rPr>
              <a:t>&gt; per gene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CCAB3FA-18EC-4A4E-AF77-A1976C1BC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471" y="1876568"/>
            <a:ext cx="1484861" cy="39491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8840190-1E6F-48F4-BB8A-959893757E52}"/>
              </a:ext>
            </a:extLst>
          </p:cNvPr>
          <p:cNvSpPr/>
          <p:nvPr/>
        </p:nvSpPr>
        <p:spPr>
          <a:xfrm>
            <a:off x="117906" y="31730"/>
            <a:ext cx="11845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For other genes, cell-type specific expression do not necessarily explain the discrepancy </a:t>
            </a:r>
          </a:p>
        </p:txBody>
      </p:sp>
    </p:spTree>
    <p:extLst>
      <p:ext uri="{BB962C8B-B14F-4D97-AF65-F5344CB8AC3E}">
        <p14:creationId xmlns:p14="http://schemas.microsoft.com/office/powerpoint/2010/main" val="342969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04DFB9-4F1D-4E57-9EEC-B7378857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6" y="1524000"/>
            <a:ext cx="2888763" cy="456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087B72-C6AF-4F5E-9DD5-028B3A75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1524000"/>
            <a:ext cx="2677374" cy="473886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6E5410F-D6AC-4734-99B5-C60FAEA9FFC1}"/>
              </a:ext>
            </a:extLst>
          </p:cNvPr>
          <p:cNvSpPr txBox="1"/>
          <p:nvPr/>
        </p:nvSpPr>
        <p:spPr>
          <a:xfrm>
            <a:off x="7391400" y="1517590"/>
            <a:ext cx="3391092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400nM, Fib 715nM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30E173-E3AA-4E7F-B075-923913512DD1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Comparison of iPSC-MN(common)+RG, </a:t>
            </a:r>
            <a:r>
              <a:rPr lang="en-US" sz="3600" b="1" dirty="0" err="1">
                <a:solidFill>
                  <a:schemeClr val="bg1"/>
                </a:solidFill>
              </a:rPr>
              <a:t>Fibroblast+RG</a:t>
            </a:r>
            <a:r>
              <a:rPr lang="en-US" sz="3600" b="1" dirty="0">
                <a:solidFill>
                  <a:schemeClr val="bg1"/>
                </a:solidFill>
              </a:rPr>
              <a:t>, 4 SMA vs 4 ctrl (GSE108094) : only a few genes overlap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87ABA0-B5CD-4911-A5E6-1529E362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208" y="1533144"/>
            <a:ext cx="3024991" cy="47388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A84CB8-1843-424D-8E61-A6FF77BFC01A}"/>
              </a:ext>
            </a:extLst>
          </p:cNvPr>
          <p:cNvSpPr txBox="1"/>
          <p:nvPr/>
        </p:nvSpPr>
        <p:spPr>
          <a:xfrm>
            <a:off x="6283211" y="1974980"/>
            <a:ext cx="975407" cy="7078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APLP2</a:t>
            </a:r>
          </a:p>
          <a:p>
            <a:r>
              <a:rPr lang="en-US" sz="2000" dirty="0">
                <a:solidFill>
                  <a:schemeClr val="bg1"/>
                </a:solidFill>
              </a:rPr>
              <a:t>SMN2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A8F145-298A-46C5-9C13-4EC541D74183}"/>
              </a:ext>
            </a:extLst>
          </p:cNvPr>
          <p:cNvSpPr/>
          <p:nvPr/>
        </p:nvSpPr>
        <p:spPr>
          <a:xfrm>
            <a:off x="10587275" y="1805702"/>
            <a:ext cx="838200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APLP2</a:t>
            </a:r>
          </a:p>
          <a:p>
            <a:r>
              <a:rPr lang="en-US" dirty="0">
                <a:solidFill>
                  <a:schemeClr val="bg1"/>
                </a:solidFill>
              </a:rPr>
              <a:t>SMN2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E62979-B881-4FBC-9D9D-CF40CAFDF66E}"/>
              </a:ext>
            </a:extLst>
          </p:cNvPr>
          <p:cNvSpPr txBox="1"/>
          <p:nvPr/>
        </p:nvSpPr>
        <p:spPr>
          <a:xfrm>
            <a:off x="1480148" y="6150114"/>
            <a:ext cx="8741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There </a:t>
            </a:r>
            <a:r>
              <a:rPr lang="en-US" sz="2000">
                <a:solidFill>
                  <a:schemeClr val="bg1"/>
                </a:solidFill>
                <a:sym typeface="Wingdings" panose="05000000000000000000" pitchFamily="2" charset="2"/>
              </a:rPr>
              <a:t>are ~30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% overlap between fibroblast and iPSC-MN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Off-targets of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risdiplam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is probably NOT due to SMN normalization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AA971-C246-4534-A8ED-8532E755A119}"/>
              </a:ext>
            </a:extLst>
          </p:cNvPr>
          <p:cNvSpPr txBox="1"/>
          <p:nvPr/>
        </p:nvSpPr>
        <p:spPr>
          <a:xfrm>
            <a:off x="6293712" y="3913054"/>
            <a:ext cx="97540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FOXM1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5D7040-7B36-4F68-A0C8-1BD0363B3642}"/>
              </a:ext>
            </a:extLst>
          </p:cNvPr>
          <p:cNvSpPr/>
          <p:nvPr/>
        </p:nvSpPr>
        <p:spPr>
          <a:xfrm>
            <a:off x="10587275" y="2901047"/>
            <a:ext cx="957025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CERS5</a:t>
            </a:r>
          </a:p>
          <a:p>
            <a:r>
              <a:rPr lang="en-US" dirty="0">
                <a:solidFill>
                  <a:schemeClr val="bg1"/>
                </a:solidFill>
              </a:rPr>
              <a:t>PPHLN1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BC9FA7-EE2E-4019-A0AF-C48976D0C97E}"/>
              </a:ext>
            </a:extLst>
          </p:cNvPr>
          <p:cNvSpPr/>
          <p:nvPr/>
        </p:nvSpPr>
        <p:spPr>
          <a:xfrm>
            <a:off x="10587275" y="3996392"/>
            <a:ext cx="957025" cy="12003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CFAP70</a:t>
            </a:r>
          </a:p>
          <a:p>
            <a:r>
              <a:rPr lang="en-US" dirty="0">
                <a:solidFill>
                  <a:schemeClr val="bg1"/>
                </a:solidFill>
              </a:rPr>
              <a:t>CTNS</a:t>
            </a:r>
          </a:p>
          <a:p>
            <a:r>
              <a:rPr lang="en-US" dirty="0">
                <a:solidFill>
                  <a:schemeClr val="bg1"/>
                </a:solidFill>
              </a:rPr>
              <a:t>ENAH</a:t>
            </a:r>
          </a:p>
          <a:p>
            <a:r>
              <a:rPr lang="en-US" dirty="0">
                <a:solidFill>
                  <a:schemeClr val="bg1"/>
                </a:solidFill>
              </a:rPr>
              <a:t>FOXM1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A8468B-BABC-488F-8111-44366FE59C99}"/>
              </a:ext>
            </a:extLst>
          </p:cNvPr>
          <p:cNvCxnSpPr>
            <a:cxnSpLocks/>
          </p:cNvCxnSpPr>
          <p:nvPr/>
        </p:nvCxnSpPr>
        <p:spPr>
          <a:xfrm flipH="1">
            <a:off x="5638800" y="1974980"/>
            <a:ext cx="6549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72F3CD-F7DF-44C8-8151-8EB9876D71D6}"/>
              </a:ext>
            </a:extLst>
          </p:cNvPr>
          <p:cNvCxnSpPr>
            <a:cxnSpLocks/>
          </p:cNvCxnSpPr>
          <p:nvPr/>
        </p:nvCxnSpPr>
        <p:spPr>
          <a:xfrm flipH="1" flipV="1">
            <a:off x="5633550" y="2210681"/>
            <a:ext cx="660162" cy="4516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8B647F-390D-45B4-9187-F30B70E8F5E8}"/>
              </a:ext>
            </a:extLst>
          </p:cNvPr>
          <p:cNvCxnSpPr>
            <a:cxnSpLocks/>
          </p:cNvCxnSpPr>
          <p:nvPr/>
        </p:nvCxnSpPr>
        <p:spPr>
          <a:xfrm flipH="1" flipV="1">
            <a:off x="5568208" y="4105415"/>
            <a:ext cx="715003" cy="76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781843-A414-4BC2-A01D-E0B7DA073831}"/>
              </a:ext>
            </a:extLst>
          </p:cNvPr>
          <p:cNvCxnSpPr>
            <a:cxnSpLocks/>
          </p:cNvCxnSpPr>
          <p:nvPr/>
        </p:nvCxnSpPr>
        <p:spPr>
          <a:xfrm flipH="1">
            <a:off x="9561012" y="1805702"/>
            <a:ext cx="1026263" cy="196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E54FAF-0666-4741-B5E7-6A295569FCDB}"/>
              </a:ext>
            </a:extLst>
          </p:cNvPr>
          <p:cNvCxnSpPr>
            <a:cxnSpLocks/>
          </p:cNvCxnSpPr>
          <p:nvPr/>
        </p:nvCxnSpPr>
        <p:spPr>
          <a:xfrm flipH="1" flipV="1">
            <a:off x="9561012" y="2010219"/>
            <a:ext cx="1026264" cy="4262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8BD436-EE81-462E-9D00-D92E3F777329}"/>
              </a:ext>
            </a:extLst>
          </p:cNvPr>
          <p:cNvCxnSpPr>
            <a:cxnSpLocks/>
          </p:cNvCxnSpPr>
          <p:nvPr/>
        </p:nvCxnSpPr>
        <p:spPr>
          <a:xfrm flipH="1" flipV="1">
            <a:off x="9561011" y="2641026"/>
            <a:ext cx="1026264" cy="26002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24BC5CA-31F5-4945-B594-CB52D08F5148}"/>
              </a:ext>
            </a:extLst>
          </p:cNvPr>
          <p:cNvCxnSpPr>
            <a:cxnSpLocks/>
          </p:cNvCxnSpPr>
          <p:nvPr/>
        </p:nvCxnSpPr>
        <p:spPr>
          <a:xfrm flipH="1" flipV="1">
            <a:off x="9561011" y="2696530"/>
            <a:ext cx="1026264" cy="8428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D4C8F2-157B-44D3-BF0D-BF8718020E5A}"/>
              </a:ext>
            </a:extLst>
          </p:cNvPr>
          <p:cNvCxnSpPr>
            <a:cxnSpLocks/>
          </p:cNvCxnSpPr>
          <p:nvPr/>
        </p:nvCxnSpPr>
        <p:spPr>
          <a:xfrm flipH="1" flipV="1">
            <a:off x="9561011" y="3539430"/>
            <a:ext cx="1026264" cy="4786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019178-8929-4E28-98B2-43E7C8535919}"/>
              </a:ext>
            </a:extLst>
          </p:cNvPr>
          <p:cNvCxnSpPr>
            <a:cxnSpLocks/>
          </p:cNvCxnSpPr>
          <p:nvPr/>
        </p:nvCxnSpPr>
        <p:spPr>
          <a:xfrm flipH="1" flipV="1">
            <a:off x="9561011" y="3594933"/>
            <a:ext cx="1026264" cy="16017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F2C4E5A-C0C4-44D0-A26F-41FA26B0B97B}"/>
              </a:ext>
            </a:extLst>
          </p:cNvPr>
          <p:cNvSpPr txBox="1"/>
          <p:nvPr/>
        </p:nvSpPr>
        <p:spPr>
          <a:xfrm>
            <a:off x="67921" y="1533144"/>
            <a:ext cx="3024991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40nM, Fib 71nM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1AF8E5-423F-48AF-A297-BC87E851209C}"/>
              </a:ext>
            </a:extLst>
          </p:cNvPr>
          <p:cNvSpPr txBox="1"/>
          <p:nvPr/>
        </p:nvSpPr>
        <p:spPr>
          <a:xfrm>
            <a:off x="3708208" y="1524000"/>
            <a:ext cx="3391092" cy="40011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iPSCMN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 120nM, Fib 214nM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B00C67-E207-4FFA-BA6D-B5FD0CA8301E}"/>
              </a:ext>
            </a:extLst>
          </p:cNvPr>
          <p:cNvSpPr txBox="1"/>
          <p:nvPr/>
        </p:nvSpPr>
        <p:spPr>
          <a:xfrm>
            <a:off x="2624704" y="1967122"/>
            <a:ext cx="975407" cy="400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SMN2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A5A6D8-E054-4DDB-BA8F-0877FBC8B843}"/>
              </a:ext>
            </a:extLst>
          </p:cNvPr>
          <p:cNvCxnSpPr>
            <a:cxnSpLocks/>
          </p:cNvCxnSpPr>
          <p:nvPr/>
        </p:nvCxnSpPr>
        <p:spPr>
          <a:xfrm flipH="1" flipV="1">
            <a:off x="1903007" y="2125020"/>
            <a:ext cx="715003" cy="769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137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6670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Motif</a:t>
            </a:r>
          </a:p>
        </p:txBody>
      </p:sp>
    </p:spTree>
    <p:extLst>
      <p:ext uri="{BB962C8B-B14F-4D97-AF65-F5344CB8AC3E}">
        <p14:creationId xmlns:p14="http://schemas.microsoft.com/office/powerpoint/2010/main" val="41183800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311E52-07DD-4E3F-9C6B-4C10CBD60631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iPSC-MN + </a:t>
            </a:r>
            <a:r>
              <a:rPr lang="en-US" sz="3600" b="1" dirty="0" err="1">
                <a:solidFill>
                  <a:schemeClr val="bg1"/>
                </a:solidFill>
              </a:rPr>
              <a:t>Risdiplam</a:t>
            </a:r>
            <a:r>
              <a:rPr lang="en-US" sz="3600" b="1" dirty="0">
                <a:solidFill>
                  <a:schemeClr val="bg1"/>
                </a:solidFill>
              </a:rPr>
              <a:t>, Spliced Exon from </a:t>
            </a:r>
            <a:r>
              <a:rPr lang="en-US" sz="3600" b="1" dirty="0" err="1">
                <a:solidFill>
                  <a:schemeClr val="bg1"/>
                </a:solidFill>
              </a:rPr>
              <a:t>rMATS</a:t>
            </a:r>
            <a:r>
              <a:rPr lang="en-US" sz="3600" b="1" dirty="0">
                <a:solidFill>
                  <a:schemeClr val="bg1"/>
                </a:solidFill>
              </a:rPr>
              <a:t>, plus minus 5bp from the end of the exon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B213D9-369F-4234-AD7D-9FD7E391CF45}"/>
              </a:ext>
            </a:extLst>
          </p:cNvPr>
          <p:cNvSpPr txBox="1"/>
          <p:nvPr/>
        </p:nvSpPr>
        <p:spPr>
          <a:xfrm>
            <a:off x="304801" y="123086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Homer, background matched by +-5bp from random exons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AACF2-B40E-4832-A6DB-B6F42078B1EE}"/>
              </a:ext>
            </a:extLst>
          </p:cNvPr>
          <p:cNvSpPr txBox="1"/>
          <p:nvPr/>
        </p:nvSpPr>
        <p:spPr>
          <a:xfrm>
            <a:off x="1561350" y="1845098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HNDS0006_01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8B1DF6-C349-44C4-BB81-AD233BFC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44369"/>
            <a:ext cx="2247149" cy="952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FDF27B-6ACF-488E-AC81-1D8F6C71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42" y="3448678"/>
            <a:ext cx="2234699" cy="1020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D2975A-1947-486E-AAF0-921C62191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41" y="4599482"/>
            <a:ext cx="2209800" cy="10208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026FA5-573A-4250-8503-D5E7D082A09B}"/>
              </a:ext>
            </a:extLst>
          </p:cNvPr>
          <p:cNvSpPr txBox="1"/>
          <p:nvPr/>
        </p:nvSpPr>
        <p:spPr>
          <a:xfrm>
            <a:off x="111252" y="272379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40nM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FE1C90-555D-4AD4-9153-3998521D7BA5}"/>
              </a:ext>
            </a:extLst>
          </p:cNvPr>
          <p:cNvSpPr txBox="1"/>
          <p:nvPr/>
        </p:nvSpPr>
        <p:spPr>
          <a:xfrm>
            <a:off x="81030" y="359191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120nM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3D43FF-20C5-42B4-8D70-22D844ABD8CC}"/>
              </a:ext>
            </a:extLst>
          </p:cNvPr>
          <p:cNvSpPr txBox="1"/>
          <p:nvPr/>
        </p:nvSpPr>
        <p:spPr>
          <a:xfrm>
            <a:off x="76200" y="479261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400nM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90B32F-738E-4E52-9DD4-207BB545C4DE}"/>
              </a:ext>
            </a:extLst>
          </p:cNvPr>
          <p:cNvSpPr txBox="1"/>
          <p:nvPr/>
        </p:nvSpPr>
        <p:spPr>
          <a:xfrm>
            <a:off x="1641733" y="5711906"/>
            <a:ext cx="3221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other cell type showed very similar 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94307E-F2B5-4B26-B9EF-7B5CF96DABEF}"/>
              </a:ext>
            </a:extLst>
          </p:cNvPr>
          <p:cNvSpPr txBox="1"/>
          <p:nvPr/>
        </p:nvSpPr>
        <p:spPr>
          <a:xfrm>
            <a:off x="4442223" y="1852658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&gt; 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45154C-61C2-48A1-B27C-32658A44B878}"/>
              </a:ext>
            </a:extLst>
          </p:cNvPr>
          <p:cNvSpPr txBox="1"/>
          <p:nvPr/>
        </p:nvSpPr>
        <p:spPr>
          <a:xfrm>
            <a:off x="288551" y="1834527"/>
            <a:ext cx="114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&gt; 0.3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6DFCE73-7F75-455F-9F5F-85436BEAA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513" y="2302620"/>
            <a:ext cx="2329910" cy="10058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B9DDAF0-9C71-4130-B981-A9724EA50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0793" y="3424075"/>
            <a:ext cx="2329910" cy="10968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D3DF0B-BB61-4878-8C31-EE0304103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7610" y="4605198"/>
            <a:ext cx="2329910" cy="11067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84EDD4-A847-4B04-874D-6B5690BE32A3}"/>
              </a:ext>
            </a:extLst>
          </p:cNvPr>
          <p:cNvSpPr txBox="1"/>
          <p:nvPr/>
        </p:nvSpPr>
        <p:spPr>
          <a:xfrm>
            <a:off x="1306841" y="6377998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+-100bp also showed very similar result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7873456-8D0D-4B6A-8615-2AA3A4442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6768" y="628683"/>
            <a:ext cx="5062539" cy="125169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C3AD8DE-4BF9-4652-AAFF-C3780AE33221}"/>
              </a:ext>
            </a:extLst>
          </p:cNvPr>
          <p:cNvSpPr txBox="1"/>
          <p:nvPr/>
        </p:nvSpPr>
        <p:spPr>
          <a:xfrm>
            <a:off x="7668768" y="195079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Sivaramakrishnan</a:t>
            </a:r>
            <a:r>
              <a:rPr lang="en-US" dirty="0">
                <a:solidFill>
                  <a:schemeClr val="bg1"/>
                </a:solidFill>
              </a:rPr>
              <a:t>, 2017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8984305-A899-4185-8658-763C295A9F68}"/>
              </a:ext>
            </a:extLst>
          </p:cNvPr>
          <p:cNvSpPr/>
          <p:nvPr/>
        </p:nvSpPr>
        <p:spPr>
          <a:xfrm>
            <a:off x="10945368" y="1563856"/>
            <a:ext cx="609600" cy="14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32CBB8-CFE8-427C-B8EF-237CCA66D818}"/>
              </a:ext>
            </a:extLst>
          </p:cNvPr>
          <p:cNvSpPr/>
          <p:nvPr/>
        </p:nvSpPr>
        <p:spPr>
          <a:xfrm>
            <a:off x="10911840" y="874853"/>
            <a:ext cx="670560" cy="14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78BAEA-6F0E-4FFA-9ED0-C6373CA095EF}"/>
              </a:ext>
            </a:extLst>
          </p:cNvPr>
          <p:cNvSpPr txBox="1"/>
          <p:nvPr/>
        </p:nvSpPr>
        <p:spPr>
          <a:xfrm>
            <a:off x="6412987" y="2526868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Longest segment per gene, +- 100bp, from all algorithms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no clear consensus sequence among cell lines.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D1F53EC-1DC5-4632-B5F2-992D8F88F7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89" y="4398078"/>
            <a:ext cx="2857411" cy="122682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9C18BFD-89CE-498C-82FB-21A38EF8EA20}"/>
              </a:ext>
            </a:extLst>
          </p:cNvPr>
          <p:cNvSpPr txBox="1"/>
          <p:nvPr/>
        </p:nvSpPr>
        <p:spPr>
          <a:xfrm>
            <a:off x="8186928" y="3613582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GSE108094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70B97D2-6F71-4A6B-8448-7CFB7827B8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9072" y="4413543"/>
            <a:ext cx="2743200" cy="123289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FC5C6DD-0F21-4FE9-AF3B-163B4C58C5D6}"/>
              </a:ext>
            </a:extLst>
          </p:cNvPr>
          <p:cNvSpPr/>
          <p:nvPr/>
        </p:nvSpPr>
        <p:spPr>
          <a:xfrm>
            <a:off x="6796269" y="4008235"/>
            <a:ext cx="2069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dPSI</a:t>
            </a:r>
            <a:r>
              <a:rPr lang="en-US" dirty="0">
                <a:solidFill>
                  <a:schemeClr val="bg1"/>
                </a:solidFill>
              </a:rPr>
              <a:t>&gt;0.3, </a:t>
            </a:r>
            <a:r>
              <a:rPr lang="en-US" dirty="0" err="1">
                <a:solidFill>
                  <a:schemeClr val="bg1"/>
                </a:solidFill>
              </a:rPr>
              <a:t>rMATS</a:t>
            </a:r>
            <a:r>
              <a:rPr lang="en-US" dirty="0">
                <a:solidFill>
                  <a:schemeClr val="bg1"/>
                </a:solidFill>
              </a:rPr>
              <a:t> SE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F765964-D2F5-4DFA-B5CB-6A9C57A7D3DC}"/>
              </a:ext>
            </a:extLst>
          </p:cNvPr>
          <p:cNvSpPr/>
          <p:nvPr/>
        </p:nvSpPr>
        <p:spPr>
          <a:xfrm>
            <a:off x="9589007" y="3984583"/>
            <a:ext cx="2503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algorithms, +-100bp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D63566-6128-4D2D-B5DA-F0016B33F2D6}"/>
              </a:ext>
            </a:extLst>
          </p:cNvPr>
          <p:cNvSpPr/>
          <p:nvPr/>
        </p:nvSpPr>
        <p:spPr>
          <a:xfrm>
            <a:off x="6906768" y="5706070"/>
            <a:ext cx="4828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chemeClr val="bg1"/>
                </a:solidFill>
              </a:rPr>
              <a:t>different motif, hence most of the spliced genes in our experiment are probably </a:t>
            </a:r>
            <a:r>
              <a:rPr lang="en-US" dirty="0" err="1">
                <a:solidFill>
                  <a:schemeClr val="bg1"/>
                </a:solidFill>
              </a:rPr>
              <a:t>risdiplam</a:t>
            </a:r>
            <a:r>
              <a:rPr lang="en-US" dirty="0">
                <a:solidFill>
                  <a:schemeClr val="bg1"/>
                </a:solidFill>
              </a:rPr>
              <a:t> off-targets, rather than splicing from SMN2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248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0A3FA8-AC29-41DF-B9D4-8D1EB9837F72}"/>
              </a:ext>
            </a:extLst>
          </p:cNvPr>
          <p:cNvGrpSpPr/>
          <p:nvPr/>
        </p:nvGrpSpPr>
        <p:grpSpPr>
          <a:xfrm>
            <a:off x="175989" y="2331292"/>
            <a:ext cx="1627399" cy="2438400"/>
            <a:chOff x="6830795" y="2532472"/>
            <a:chExt cx="1627399" cy="2438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3AEBC1-5CA4-4DA9-9DDF-6BCCB1F8E037}"/>
                </a:ext>
              </a:extLst>
            </p:cNvPr>
            <p:cNvSpPr txBox="1"/>
            <p:nvPr/>
          </p:nvSpPr>
          <p:spPr>
            <a:xfrm rot="16200000">
              <a:off x="5934760" y="3428507"/>
              <a:ext cx="243840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From …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DFE4C17-7BE9-4415-8F89-7ACC788C85B0}"/>
                </a:ext>
              </a:extLst>
            </p:cNvPr>
            <p:cNvGrpSpPr/>
            <p:nvPr/>
          </p:nvGrpSpPr>
          <p:grpSpPr>
            <a:xfrm>
              <a:off x="7454249" y="2920583"/>
              <a:ext cx="1003945" cy="1619888"/>
              <a:chOff x="6790458" y="2967139"/>
              <a:chExt cx="619992" cy="120778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37ECE37-29E3-4DE1-BE30-9F9D5DEEB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577551-A4E3-48AF-806D-32C8EDFABC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9ABF6C-7C4C-4A14-8DF5-6AD8401E4BA5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1A0581-DF03-4B53-AB90-8859FB2B40D8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F988E-CB57-48C5-A354-D48CA670061E}"/>
                  </a:ext>
                </a:extLst>
              </p:cNvPr>
              <p:cNvSpPr txBox="1"/>
              <p:nvPr/>
            </p:nvSpPr>
            <p:spPr>
              <a:xfrm>
                <a:off x="6961905" y="34194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9155F-19F1-4AEF-A6B4-162C44EDE239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FE05D-6C81-4C6A-9A94-9A0EF4A28A7D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94757-0D19-4450-BCCE-A7B8FAC5CF5A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423B98E-610F-4D12-8366-21FF9C879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411" y="2275318"/>
            <a:ext cx="1443815" cy="509801"/>
          </a:xfrm>
          <a:prstGeom prst="rect">
            <a:avLst/>
          </a:prstGeom>
          <a:noFill/>
          <a:ln w="25400">
            <a:solidFill>
              <a:srgbClr val="A020F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92AD7-0219-4109-94EF-83A0B78B2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799" y="685800"/>
            <a:ext cx="1425209" cy="50607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D1D09F-4461-4104-877A-EADF2C2C3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993" y="4690405"/>
            <a:ext cx="1432652" cy="491195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BB486A-9A71-4755-8C4D-F9E6AC173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993" y="1461153"/>
            <a:ext cx="1428931" cy="487474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3B5E57-B954-4BD4-A684-A45743A71A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8224" y="3066472"/>
            <a:ext cx="1462421" cy="480031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D06861-2D31-4EF1-9273-695AA852D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107" y="3852205"/>
            <a:ext cx="1425209" cy="491195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6FD235-5F02-40C9-A4EA-4477BC662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9157" y="5474852"/>
            <a:ext cx="1421488" cy="502358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2E4116-D6F1-42FB-B9F6-5718312F4F8F}"/>
              </a:ext>
            </a:extLst>
          </p:cNvPr>
          <p:cNvSpPr txBox="1"/>
          <p:nvPr/>
        </p:nvSpPr>
        <p:spPr>
          <a:xfrm>
            <a:off x="8346824" y="5958160"/>
            <a:ext cx="1318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DDE55-1AFE-4A19-865B-70B68F0B3015}"/>
              </a:ext>
            </a:extLst>
          </p:cNvPr>
          <p:cNvSpPr txBox="1"/>
          <p:nvPr/>
        </p:nvSpPr>
        <p:spPr>
          <a:xfrm>
            <a:off x="6260501" y="341304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F346CA-4B2C-4EE8-B93E-0DA15825E3F2}"/>
              </a:ext>
            </a:extLst>
          </p:cNvPr>
          <p:cNvSpPr/>
          <p:nvPr/>
        </p:nvSpPr>
        <p:spPr>
          <a:xfrm>
            <a:off x="175988" y="4683923"/>
            <a:ext cx="2970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90702:   </a:t>
            </a:r>
            <a:r>
              <a:rPr lang="en-US" dirty="0" err="1">
                <a:solidFill>
                  <a:schemeClr val="bg1"/>
                </a:solidFill>
              </a:rPr>
              <a:t>nnGAGTAnG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LMI070: </a:t>
            </a:r>
            <a:r>
              <a:rPr lang="en-US" dirty="0" err="1">
                <a:solidFill>
                  <a:schemeClr val="bg1"/>
                </a:solidFill>
              </a:rPr>
              <a:t>nAGAGTAnG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RG7916: </a:t>
            </a:r>
            <a:r>
              <a:rPr lang="en-US" dirty="0" err="1">
                <a:solidFill>
                  <a:schemeClr val="bg1"/>
                </a:solidFill>
              </a:rPr>
              <a:t>AnGAGTAAG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B2449-2B36-4912-91B5-E9C9C704C6E8}"/>
              </a:ext>
            </a:extLst>
          </p:cNvPr>
          <p:cNvSpPr txBox="1"/>
          <p:nvPr/>
        </p:nvSpPr>
        <p:spPr>
          <a:xfrm>
            <a:off x="210838" y="6121606"/>
            <a:ext cx="248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Alldose</a:t>
            </a:r>
            <a:r>
              <a:rPr lang="en-US" sz="1600" dirty="0">
                <a:solidFill>
                  <a:schemeClr val="bg1"/>
                </a:solidFill>
              </a:rPr>
              <a:t>, per compound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71B487-7D50-4BD2-BE8E-48C619F09A37}"/>
              </a:ext>
            </a:extLst>
          </p:cNvPr>
          <p:cNvSpPr/>
          <p:nvPr/>
        </p:nvSpPr>
        <p:spPr>
          <a:xfrm>
            <a:off x="2816884" y="6435157"/>
            <a:ext cx="869929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90727</a:t>
            </a:r>
          </a:p>
        </p:txBody>
      </p:sp>
      <p:pic>
        <p:nvPicPr>
          <p:cNvPr id="60" name="Picture 5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0471-DD83-456A-AD9C-234D7745AF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45" y="5390445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8C35C-C343-4E6C-894A-BD2F4BB9B3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78" y="5390445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820501-46B5-432B-865D-CB01E69D7E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93" y="5390445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97215-A904-4605-BDA1-ED15B23DCDC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45" y="4585864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68" name="Picture 6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551AD-1841-438D-84CF-14B7D8418F4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78" y="4585864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0" name="Picture 6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FCCA4-BABC-4222-9A41-6743816A634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93" y="4585864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6A40BC-6D55-4AA6-8AE8-59671B5F8D7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45" y="3790005"/>
            <a:ext cx="1722207" cy="738089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4" name="Picture 7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928296-5EBE-47D7-8513-2E23AE63A40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78" y="3790005"/>
            <a:ext cx="1722207" cy="738089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6" name="Picture 7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5937D9-4CFD-4B7A-8DB9-AFED8784F10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93" y="3790005"/>
            <a:ext cx="1722207" cy="738089"/>
          </a:xfrm>
          <a:prstGeom prst="rect">
            <a:avLst/>
          </a:prstGeom>
          <a:ln w="25400">
            <a:solidFill>
              <a:srgbClr val="00B3FF"/>
            </a:solidFill>
          </a:ln>
        </p:spPr>
      </p:pic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13741-94D7-43AF-A5F6-5164B288581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45" y="2990145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0" name="Picture 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CD8D7F-26AD-4903-BFBE-B69C313C653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78" y="2990145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F54A8-91E9-4709-A777-06BFE2B58A6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93" y="2990145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9408C-C256-44A9-B7BC-6E165EB6DE6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45" y="2191534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F82D53-0A68-4924-B7A3-8F912554404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78" y="2191534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8" name="Picture 8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231E8-0F1F-4567-85AE-88DAF27E1F7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93" y="2191534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90" name="Picture 8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33628A-99DE-41A9-A5EA-DA74E96939B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78" y="1389945"/>
            <a:ext cx="1722207" cy="738089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2" name="Picture 91" descr="A screenshot of a video game&#10;&#10;Description automatically generated">
            <a:extLst>
              <a:ext uri="{FF2B5EF4-FFF2-40B4-BE49-F238E27FC236}">
                <a16:creationId xmlns:a16="http://schemas.microsoft.com/office/drawing/2014/main" id="{D064C843-4A06-438D-B5C5-60159A0CE02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93" y="1389945"/>
            <a:ext cx="1722207" cy="738089"/>
          </a:xfrm>
          <a:prstGeom prst="rect">
            <a:avLst/>
          </a:prstGeom>
          <a:ln w="25400">
            <a:solidFill>
              <a:srgbClr val="8B4789"/>
            </a:solidFill>
          </a:ln>
        </p:spPr>
      </p:pic>
      <p:pic>
        <p:nvPicPr>
          <p:cNvPr id="94" name="Picture 9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92DF8B-A878-4C04-84AA-26495DCF0CD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78" y="587537"/>
            <a:ext cx="1722207" cy="73808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96" name="Picture 95" descr="A close up of a logo&#10;&#10;Description automatically generated">
            <a:extLst>
              <a:ext uri="{FF2B5EF4-FFF2-40B4-BE49-F238E27FC236}">
                <a16:creationId xmlns:a16="http://schemas.microsoft.com/office/drawing/2014/main" id="{E64A98F3-CBA6-4BF9-82BD-1F032F187A0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93" y="587537"/>
            <a:ext cx="1722207" cy="73808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84E666F-5BC3-4862-983C-0124D1F3093A}"/>
              </a:ext>
            </a:extLst>
          </p:cNvPr>
          <p:cNvSpPr/>
          <p:nvPr/>
        </p:nvSpPr>
        <p:spPr>
          <a:xfrm>
            <a:off x="4710313" y="6443246"/>
            <a:ext cx="963287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LMI070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47305C7-E8DB-4668-9161-D448D94F1CF0}"/>
              </a:ext>
            </a:extLst>
          </p:cNvPr>
          <p:cNvSpPr/>
          <p:nvPr/>
        </p:nvSpPr>
        <p:spPr>
          <a:xfrm>
            <a:off x="6385771" y="6436054"/>
            <a:ext cx="963287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RG7916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1569AD-9836-4DE3-8BBC-BDFA0D933200}"/>
              </a:ext>
            </a:extLst>
          </p:cNvPr>
          <p:cNvSpPr txBox="1"/>
          <p:nvPr/>
        </p:nvSpPr>
        <p:spPr>
          <a:xfrm>
            <a:off x="4461324" y="332508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2F3B61B-C6A7-4183-B9C7-EB22ECE00A69}"/>
              </a:ext>
            </a:extLst>
          </p:cNvPr>
          <p:cNvSpPr txBox="1"/>
          <p:nvPr/>
        </p:nvSpPr>
        <p:spPr>
          <a:xfrm>
            <a:off x="2651393" y="1932801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240C24-C7F8-45E2-B763-AC7D581E191A}"/>
              </a:ext>
            </a:extLst>
          </p:cNvPr>
          <p:cNvSpPr txBox="1"/>
          <p:nvPr/>
        </p:nvSpPr>
        <p:spPr>
          <a:xfrm>
            <a:off x="6266490" y="6148922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E8339D-02BA-4E21-9D6A-CAEF7F36E7FB}"/>
              </a:ext>
            </a:extLst>
          </p:cNvPr>
          <p:cNvSpPr txBox="1"/>
          <p:nvPr/>
        </p:nvSpPr>
        <p:spPr>
          <a:xfrm>
            <a:off x="4463636" y="6181436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AF6D76-4907-45FB-80EC-0492F3A190E5}"/>
              </a:ext>
            </a:extLst>
          </p:cNvPr>
          <p:cNvSpPr txBox="1"/>
          <p:nvPr/>
        </p:nvSpPr>
        <p:spPr>
          <a:xfrm>
            <a:off x="2644072" y="6133037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74DE2F-7E94-45AC-954A-2D9CC9C3C965}"/>
              </a:ext>
            </a:extLst>
          </p:cNvPr>
          <p:cNvSpPr/>
          <p:nvPr/>
        </p:nvSpPr>
        <p:spPr>
          <a:xfrm>
            <a:off x="8029545" y="6382921"/>
            <a:ext cx="1952655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RG7916, iPSC-MN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A0F95EC-42B1-41CB-BD73-98ED7FA5D4C3}"/>
              </a:ext>
            </a:extLst>
          </p:cNvPr>
          <p:cNvSpPr/>
          <p:nvPr/>
        </p:nvSpPr>
        <p:spPr>
          <a:xfrm>
            <a:off x="9801255" y="1597301"/>
            <a:ext cx="29706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Similar progression across all three compounds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90727 and LMI070 have stronger G-&gt; A mismatch at position -2.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Fibroblast+{90702,LMI070,RG7916}</a:t>
            </a:r>
          </a:p>
        </p:txBody>
      </p:sp>
    </p:spTree>
    <p:extLst>
      <p:ext uri="{BB962C8B-B14F-4D97-AF65-F5344CB8AC3E}">
        <p14:creationId xmlns:p14="http://schemas.microsoft.com/office/powerpoint/2010/main" val="25130484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0A3FA8-AC29-41DF-B9D4-8D1EB9837F72}"/>
              </a:ext>
            </a:extLst>
          </p:cNvPr>
          <p:cNvGrpSpPr/>
          <p:nvPr/>
        </p:nvGrpSpPr>
        <p:grpSpPr>
          <a:xfrm>
            <a:off x="175989" y="2331292"/>
            <a:ext cx="1627399" cy="2438400"/>
            <a:chOff x="6830795" y="2532472"/>
            <a:chExt cx="1627399" cy="2438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3AEBC1-5CA4-4DA9-9DDF-6BCCB1F8E037}"/>
                </a:ext>
              </a:extLst>
            </p:cNvPr>
            <p:cNvSpPr txBox="1"/>
            <p:nvPr/>
          </p:nvSpPr>
          <p:spPr>
            <a:xfrm rot="16200000">
              <a:off x="5934760" y="3428507"/>
              <a:ext cx="2438400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num. mismatch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From …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DFE4C17-7BE9-4415-8F89-7ACC788C85B0}"/>
                </a:ext>
              </a:extLst>
            </p:cNvPr>
            <p:cNvGrpSpPr/>
            <p:nvPr/>
          </p:nvGrpSpPr>
          <p:grpSpPr>
            <a:xfrm>
              <a:off x="7454249" y="2920583"/>
              <a:ext cx="1003945" cy="1619888"/>
              <a:chOff x="6790458" y="2967139"/>
              <a:chExt cx="619992" cy="120778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37ECE37-29E3-4DE1-BE30-9F9D5DEEB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90458" y="3000124"/>
                <a:ext cx="228600" cy="112014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577551-A4E3-48AF-806D-32C8EDFABC08}"/>
                  </a:ext>
                </a:extLst>
              </p:cNvPr>
              <p:cNvSpPr txBox="1"/>
              <p:nvPr/>
            </p:nvSpPr>
            <p:spPr>
              <a:xfrm>
                <a:off x="6961905" y="2967139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9ABF6C-7C4C-4A14-8DF5-6AD8401E4BA5}"/>
                  </a:ext>
                </a:extLst>
              </p:cNvPr>
              <p:cNvSpPr txBox="1"/>
              <p:nvPr/>
            </p:nvSpPr>
            <p:spPr>
              <a:xfrm>
                <a:off x="6961905" y="3130748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1A0581-DF03-4B53-AB90-8859FB2B40D8}"/>
                  </a:ext>
                </a:extLst>
              </p:cNvPr>
              <p:cNvSpPr txBox="1"/>
              <p:nvPr/>
            </p:nvSpPr>
            <p:spPr>
              <a:xfrm>
                <a:off x="6961905" y="328612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F988E-CB57-48C5-A354-D48CA670061E}"/>
                  </a:ext>
                </a:extLst>
              </p:cNvPr>
              <p:cNvSpPr txBox="1"/>
              <p:nvPr/>
            </p:nvSpPr>
            <p:spPr>
              <a:xfrm>
                <a:off x="6961905" y="34194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D9155F-19F1-4AEF-A6B4-162C44EDE239}"/>
                  </a:ext>
                </a:extLst>
              </p:cNvPr>
              <p:cNvSpPr txBox="1"/>
              <p:nvPr/>
            </p:nvSpPr>
            <p:spPr>
              <a:xfrm>
                <a:off x="6961905" y="3571875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FE05D-6C81-4C6A-9A94-9A0EF4A28A7D}"/>
                  </a:ext>
                </a:extLst>
              </p:cNvPr>
              <p:cNvSpPr txBox="1"/>
              <p:nvPr/>
            </p:nvSpPr>
            <p:spPr>
              <a:xfrm>
                <a:off x="6961905" y="37147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694757-0D19-4450-BCCE-A7B8FAC5CF5A}"/>
                  </a:ext>
                </a:extLst>
              </p:cNvPr>
              <p:cNvSpPr txBox="1"/>
              <p:nvPr/>
            </p:nvSpPr>
            <p:spPr>
              <a:xfrm>
                <a:off x="6961905" y="3867150"/>
                <a:ext cx="448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5ADDE55-1AFE-4A19-865B-70B68F0B3015}"/>
              </a:ext>
            </a:extLst>
          </p:cNvPr>
          <p:cNvSpPr txBox="1"/>
          <p:nvPr/>
        </p:nvSpPr>
        <p:spPr>
          <a:xfrm>
            <a:off x="5546156" y="2294796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B2449-2B36-4912-91B5-E9C9C704C6E8}"/>
              </a:ext>
            </a:extLst>
          </p:cNvPr>
          <p:cNvSpPr txBox="1"/>
          <p:nvPr/>
        </p:nvSpPr>
        <p:spPr>
          <a:xfrm>
            <a:off x="-73879" y="6026986"/>
            <a:ext cx="248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Alldose</a:t>
            </a:r>
            <a:r>
              <a:rPr lang="en-US" sz="1600" dirty="0">
                <a:solidFill>
                  <a:schemeClr val="bg1"/>
                </a:solidFill>
              </a:rPr>
              <a:t>, per compound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71B487-7D50-4BD2-BE8E-48C619F09A37}"/>
              </a:ext>
            </a:extLst>
          </p:cNvPr>
          <p:cNvSpPr/>
          <p:nvPr/>
        </p:nvSpPr>
        <p:spPr>
          <a:xfrm>
            <a:off x="2102539" y="6054157"/>
            <a:ext cx="869929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90727</a:t>
            </a:r>
          </a:p>
        </p:txBody>
      </p:sp>
      <p:pic>
        <p:nvPicPr>
          <p:cNvPr id="60" name="Picture 5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4E0471-DD83-456A-AD9C-234D7745AF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009445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8C35C-C343-4E6C-894A-BD2F4BB9B3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3" y="5009445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4" name="Picture 6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820501-46B5-432B-865D-CB01E69D7E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48" y="5009445"/>
            <a:ext cx="1722207" cy="738089"/>
          </a:xfrm>
          <a:prstGeom prst="rect">
            <a:avLst/>
          </a:prstGeom>
          <a:ln w="25400">
            <a:solidFill>
              <a:srgbClr val="FFFF80"/>
            </a:solidFill>
          </a:ln>
        </p:spPr>
      </p:pic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F97215-A904-4605-BDA1-ED15B23DCD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204864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68" name="Picture 6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551AD-1841-438D-84CF-14B7D8418F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3" y="4204864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0" name="Picture 6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DFCCA4-BABC-4222-9A41-6743816A63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48" y="4204864"/>
            <a:ext cx="1722207" cy="738089"/>
          </a:xfrm>
          <a:prstGeom prst="rect">
            <a:avLst/>
          </a:prstGeom>
          <a:ln w="25400">
            <a:solidFill>
              <a:srgbClr val="00CC00"/>
            </a:solidFill>
          </a:ln>
        </p:spPr>
      </p:pic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13741-94D7-43AF-A5F6-5164B28858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352140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0" name="Picture 7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CD8D7F-26AD-4903-BFBE-B69C313C65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3" y="3352140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2" name="Picture 8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6F54A8-91E9-4709-A777-06BFE2B58A6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48" y="3352140"/>
            <a:ext cx="1722207" cy="738089"/>
          </a:xfrm>
          <a:prstGeom prst="rect">
            <a:avLst/>
          </a:prstGeom>
          <a:ln w="25400">
            <a:solidFill>
              <a:srgbClr val="4D4DFF"/>
            </a:solidFill>
          </a:ln>
        </p:spPr>
      </p:pic>
      <p:pic>
        <p:nvPicPr>
          <p:cNvPr id="84" name="Picture 8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59408C-C256-44A9-B7BC-6E165EB6DE6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553529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F82D53-0A68-4924-B7A3-8F912554404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3" y="2553529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pic>
        <p:nvPicPr>
          <p:cNvPr id="88" name="Picture 8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8231E8-0F1F-4567-85AE-88DAF27E1F7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48" y="2553529"/>
            <a:ext cx="1722207" cy="738089"/>
          </a:xfrm>
          <a:prstGeom prst="rect">
            <a:avLst/>
          </a:prstGeom>
          <a:ln w="25400">
            <a:solidFill>
              <a:srgbClr val="A020F0"/>
            </a:solidFill>
          </a:ln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184E666F-5BC3-4862-983C-0124D1F3093A}"/>
              </a:ext>
            </a:extLst>
          </p:cNvPr>
          <p:cNvSpPr/>
          <p:nvPr/>
        </p:nvSpPr>
        <p:spPr>
          <a:xfrm>
            <a:off x="3995968" y="6062246"/>
            <a:ext cx="963287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LMI070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47305C7-E8DB-4668-9161-D448D94F1CF0}"/>
              </a:ext>
            </a:extLst>
          </p:cNvPr>
          <p:cNvSpPr/>
          <p:nvPr/>
        </p:nvSpPr>
        <p:spPr>
          <a:xfrm>
            <a:off x="5671426" y="6055054"/>
            <a:ext cx="963287" cy="33855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RG7916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1569AD-9836-4DE3-8BBC-BDFA0D933200}"/>
              </a:ext>
            </a:extLst>
          </p:cNvPr>
          <p:cNvSpPr txBox="1"/>
          <p:nvPr/>
        </p:nvSpPr>
        <p:spPr>
          <a:xfrm>
            <a:off x="3746979" y="2286000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2F3B61B-C6A7-4183-B9C7-EB22ECE00A69}"/>
              </a:ext>
            </a:extLst>
          </p:cNvPr>
          <p:cNvSpPr txBox="1"/>
          <p:nvPr/>
        </p:nvSpPr>
        <p:spPr>
          <a:xfrm>
            <a:off x="1937048" y="2294796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6240C24-C7F8-45E2-B763-AC7D581E191A}"/>
              </a:ext>
            </a:extLst>
          </p:cNvPr>
          <p:cNvSpPr txBox="1"/>
          <p:nvPr/>
        </p:nvSpPr>
        <p:spPr>
          <a:xfrm>
            <a:off x="5552145" y="5767922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E8339D-02BA-4E21-9D6A-CAEF7F36E7FB}"/>
              </a:ext>
            </a:extLst>
          </p:cNvPr>
          <p:cNvSpPr txBox="1"/>
          <p:nvPr/>
        </p:nvSpPr>
        <p:spPr>
          <a:xfrm>
            <a:off x="3749291" y="5800436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AF6D76-4907-45FB-80EC-0492F3A190E5}"/>
              </a:ext>
            </a:extLst>
          </p:cNvPr>
          <p:cNvSpPr txBox="1"/>
          <p:nvPr/>
        </p:nvSpPr>
        <p:spPr>
          <a:xfrm>
            <a:off x="1929727" y="5752037"/>
            <a:ext cx="1422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-5-4-3-2-1 1 2 3 4 5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F5A150-F231-4381-94CB-22D714AF292B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However, structural study shows A-1G will block the efficacy of SMN-C5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9F43AA-2C03-43CC-ADE4-EC87CE21A7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6348" y="2180866"/>
            <a:ext cx="2498733" cy="16107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465201-BDF4-4E00-A079-F22FCE27DB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86806" y="2166295"/>
            <a:ext cx="2285343" cy="15969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4315C2-5659-4E03-8EA5-3927FC2182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53607" y="3736871"/>
            <a:ext cx="2009775" cy="2771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CF6D9E-C7C4-47D3-8540-F721296F11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40494" y="3771195"/>
            <a:ext cx="2266950" cy="24765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EF60015-8EB5-4A34-BED1-9E1E464B556B}"/>
              </a:ext>
            </a:extLst>
          </p:cNvPr>
          <p:cNvSpPr txBox="1"/>
          <p:nvPr/>
        </p:nvSpPr>
        <p:spPr>
          <a:xfrm>
            <a:off x="9372600" y="6365540"/>
            <a:ext cx="248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Campagne</a:t>
            </a:r>
            <a:r>
              <a:rPr lang="en-US" sz="1600" dirty="0">
                <a:solidFill>
                  <a:schemeClr val="bg1"/>
                </a:solidFill>
              </a:rPr>
              <a:t>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E102E0-8FAB-4EF8-82CC-1E834B5D7D73}"/>
              </a:ext>
            </a:extLst>
          </p:cNvPr>
          <p:cNvSpPr/>
          <p:nvPr/>
        </p:nvSpPr>
        <p:spPr>
          <a:xfrm>
            <a:off x="4313740" y="2312408"/>
            <a:ext cx="169500" cy="3774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D6C7B5-B512-42AB-817F-7D10F1CA3C07}"/>
              </a:ext>
            </a:extLst>
          </p:cNvPr>
          <p:cNvSpPr/>
          <p:nvPr/>
        </p:nvSpPr>
        <p:spPr>
          <a:xfrm>
            <a:off x="6125080" y="2286000"/>
            <a:ext cx="169500" cy="3774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BBD50BB-1251-482B-9CAA-1AD6956D9012}"/>
              </a:ext>
            </a:extLst>
          </p:cNvPr>
          <p:cNvSpPr/>
          <p:nvPr/>
        </p:nvSpPr>
        <p:spPr>
          <a:xfrm>
            <a:off x="2399144" y="2316020"/>
            <a:ext cx="169500" cy="3774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1973B8-5EF0-44BB-9D0D-A60B004257D4}"/>
              </a:ext>
            </a:extLst>
          </p:cNvPr>
          <p:cNvSpPr txBox="1"/>
          <p:nvPr/>
        </p:nvSpPr>
        <p:spPr>
          <a:xfrm>
            <a:off x="8452373" y="994516"/>
            <a:ext cx="248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SMN-C5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4D40A4E-31FD-4F95-A548-D4CEFD14AA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88217" y="712842"/>
            <a:ext cx="2114073" cy="135090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4939F0C-BE2C-484C-9592-0C28628528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87562" y="1121017"/>
            <a:ext cx="1755507" cy="92979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5A9B975-945A-4234-854B-FE83E33D1F60}"/>
              </a:ext>
            </a:extLst>
          </p:cNvPr>
          <p:cNvSpPr txBox="1"/>
          <p:nvPr/>
        </p:nvSpPr>
        <p:spPr>
          <a:xfrm>
            <a:off x="4637313" y="1014808"/>
            <a:ext cx="181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RG7916, </a:t>
            </a:r>
            <a:r>
              <a:rPr lang="en-US" sz="1400" dirty="0" err="1">
                <a:solidFill>
                  <a:schemeClr val="bg1"/>
                </a:solidFill>
              </a:rPr>
              <a:t>Risdiplam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BIO-1949634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C491F0-8827-4151-A500-B351F1E145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95346" y="1208909"/>
            <a:ext cx="1482147" cy="11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1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853F6-963A-4A7F-A3F6-95F97DF6C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95462"/>
            <a:ext cx="4448175" cy="3267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3DCDE7-F5D2-46B4-B723-D004AD4EAE3C}"/>
              </a:ext>
            </a:extLst>
          </p:cNvPr>
          <p:cNvSpPr txBox="1"/>
          <p:nvPr/>
        </p:nvSpPr>
        <p:spPr>
          <a:xfrm>
            <a:off x="8452373" y="994516"/>
            <a:ext cx="248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Kondo </a:t>
            </a:r>
            <a:r>
              <a:rPr lang="en-US" sz="1600">
                <a:solidFill>
                  <a:schemeClr val="bg1"/>
                </a:solidFill>
              </a:rPr>
              <a:t>2015-u1snRNP structure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148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5B88D03-9FB8-49A8-8892-044DA506D24D}"/>
              </a:ext>
            </a:extLst>
          </p:cNvPr>
          <p:cNvSpPr/>
          <p:nvPr/>
        </p:nvSpPr>
        <p:spPr>
          <a:xfrm>
            <a:off x="3175240" y="762000"/>
            <a:ext cx="8978659" cy="60706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DAB39-4A9B-4CDB-9A3D-DB571B31B23B}"/>
              </a:ext>
            </a:extLst>
          </p:cNvPr>
          <p:cNvSpPr/>
          <p:nvPr/>
        </p:nvSpPr>
        <p:spPr>
          <a:xfrm>
            <a:off x="3103648" y="429069"/>
            <a:ext cx="4021248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2F9D7-44CF-49D2-9ACF-4030FBF0B76E}"/>
              </a:ext>
            </a:extLst>
          </p:cNvPr>
          <p:cNvSpPr/>
          <p:nvPr/>
        </p:nvSpPr>
        <p:spPr>
          <a:xfrm>
            <a:off x="228600" y="1200329"/>
            <a:ext cx="2572728" cy="558147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166EA11-55A0-4139-B31C-F31F51F0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562" y="4440094"/>
            <a:ext cx="5116197" cy="14835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63EE89-AA56-488E-A32B-2399EF2EF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512" y="2960755"/>
            <a:ext cx="5150860" cy="1490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944CB9-AC55-4505-A62C-EFA739453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175" y="1437838"/>
            <a:ext cx="5081534" cy="1559816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4DD9F79E-4709-4E99-AFBB-47FC32BF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86" y="1911126"/>
            <a:ext cx="2001970" cy="276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5CD42F-F9F5-4ABC-88AC-ACDFFA1F4FA3}"/>
              </a:ext>
            </a:extLst>
          </p:cNvPr>
          <p:cNvSpPr txBox="1"/>
          <p:nvPr/>
        </p:nvSpPr>
        <p:spPr>
          <a:xfrm>
            <a:off x="4191000" y="5766137"/>
            <a:ext cx="7315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At </a:t>
            </a:r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thr_dSPI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=0.30 and </a:t>
            </a:r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thr_maxjnc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=50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,  there are 1, 1, and 0 inconsistent genes for GM, HNDS006, and HNDS003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thr_dPSI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=0.20 can do the same, but this is below the lower bound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99CA4-9D98-4BCF-8496-EEC428C1DFD9}"/>
              </a:ext>
            </a:extLst>
          </p:cNvPr>
          <p:cNvSpPr txBox="1"/>
          <p:nvPr/>
        </p:nvSpPr>
        <p:spPr>
          <a:xfrm>
            <a:off x="3124200" y="4564803"/>
            <a:ext cx="4057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A2E8"/>
                </a:solidFill>
              </a:rPr>
              <a:t>Genes with junctions </a:t>
            </a:r>
          </a:p>
          <a:p>
            <a:pPr algn="ctr"/>
            <a:r>
              <a:rPr lang="en-US" dirty="0">
                <a:solidFill>
                  <a:srgbClr val="00A2E8"/>
                </a:solidFill>
              </a:rPr>
              <a:t>passed </a:t>
            </a:r>
            <a:r>
              <a:rPr lang="en-US" dirty="0">
                <a:solidFill>
                  <a:srgbClr val="00B0F0"/>
                </a:solidFill>
              </a:rPr>
              <a:t>FDR&lt;0.05 &amp; </a:t>
            </a:r>
            <a:r>
              <a:rPr lang="en-US" dirty="0" err="1">
                <a:solidFill>
                  <a:srgbClr val="00B0F0"/>
                </a:solidFill>
              </a:rPr>
              <a:t>dPSI</a:t>
            </a:r>
            <a:r>
              <a:rPr lang="en-US" dirty="0">
                <a:solidFill>
                  <a:srgbClr val="00B0F0"/>
                </a:solidFill>
              </a:rPr>
              <a:t> &lt; xx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&amp; &lt;</a:t>
            </a:r>
            <a:r>
              <a:rPr lang="en-US" dirty="0" err="1">
                <a:solidFill>
                  <a:srgbClr val="00B0F0"/>
                </a:solidFill>
              </a:rPr>
              <a:t>max.jnc</a:t>
            </a:r>
            <a:r>
              <a:rPr lang="en-US" dirty="0">
                <a:solidFill>
                  <a:srgbClr val="00B0F0"/>
                </a:solidFill>
              </a:rPr>
              <a:t>&gt; &gt; 50 at the highest conc.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5E7D24-5B13-4908-B80A-D6DA6B8E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122" y="981794"/>
            <a:ext cx="564273" cy="54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7C6AF-54C1-4C65-BB20-0CD2C0D28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43" y="906192"/>
            <a:ext cx="533400" cy="50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0189642E-A68F-490F-99C2-8CD83E3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70" y="985717"/>
            <a:ext cx="457200" cy="4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C496CB7E-BF20-4074-AF3E-FE45E01C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604" y="1026293"/>
            <a:ext cx="447458" cy="42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E4657B-4E4E-4A8A-9C73-9DD6F0518628}"/>
              </a:ext>
            </a:extLst>
          </p:cNvPr>
          <p:cNvCxnSpPr/>
          <p:nvPr/>
        </p:nvCxnSpPr>
        <p:spPr>
          <a:xfrm flipV="1">
            <a:off x="7613623" y="1430215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64D54E-74BD-4D6E-9207-D7B221B03CDB}"/>
              </a:ext>
            </a:extLst>
          </p:cNvPr>
          <p:cNvCxnSpPr/>
          <p:nvPr/>
        </p:nvCxnSpPr>
        <p:spPr>
          <a:xfrm flipV="1">
            <a:off x="10954032" y="973248"/>
            <a:ext cx="292454" cy="4803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97CE68-6392-4386-8D2D-A2A526EE3016}"/>
              </a:ext>
            </a:extLst>
          </p:cNvPr>
          <p:cNvCxnSpPr/>
          <p:nvPr/>
        </p:nvCxnSpPr>
        <p:spPr>
          <a:xfrm flipV="1">
            <a:off x="9388783" y="1402319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ED37F4-045C-441A-814D-BE1430DAAE26}"/>
              </a:ext>
            </a:extLst>
          </p:cNvPr>
          <p:cNvCxnSpPr/>
          <p:nvPr/>
        </p:nvCxnSpPr>
        <p:spPr>
          <a:xfrm flipV="1">
            <a:off x="11147779" y="1314964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E2D8FD-77A4-4D3F-8058-558C4D40260C}"/>
              </a:ext>
            </a:extLst>
          </p:cNvPr>
          <p:cNvSpPr txBox="1"/>
          <p:nvPr/>
        </p:nvSpPr>
        <p:spPr>
          <a:xfrm>
            <a:off x="7196967" y="105277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wante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7ACBC-7FB3-4631-B0C9-1588A9D5EFC5}"/>
              </a:ext>
            </a:extLst>
          </p:cNvPr>
          <p:cNvSpPr txBox="1"/>
          <p:nvPr/>
        </p:nvSpPr>
        <p:spPr>
          <a:xfrm>
            <a:off x="3663371" y="1330315"/>
            <a:ext cx="3338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D5B60"/>
                </a:solidFill>
              </a:rPr>
              <a:t>Genes with junctions passed </a:t>
            </a:r>
            <a:r>
              <a:rPr lang="en-US" dirty="0">
                <a:solidFill>
                  <a:srgbClr val="FF7C80"/>
                </a:solidFill>
              </a:rPr>
              <a:t>consistency filter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2F942-ED1D-4634-B97C-A176E0633ACD}"/>
              </a:ext>
            </a:extLst>
          </p:cNvPr>
          <p:cNvCxnSpPr>
            <a:cxnSpLocks/>
          </p:cNvCxnSpPr>
          <p:nvPr/>
        </p:nvCxnSpPr>
        <p:spPr>
          <a:xfrm>
            <a:off x="5673889" y="3959926"/>
            <a:ext cx="6757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0D9002-1F64-4924-981D-6278965ACF0C}"/>
              </a:ext>
            </a:extLst>
          </p:cNvPr>
          <p:cNvSpPr txBox="1"/>
          <p:nvPr/>
        </p:nvSpPr>
        <p:spPr>
          <a:xfrm>
            <a:off x="6224777" y="3601262"/>
            <a:ext cx="79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Ideally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Zero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7D75BA-D74D-412F-8E83-1A81813027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297" y="1429361"/>
            <a:ext cx="1369082" cy="1480089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FDDE2B-878D-4044-84DF-F6595A054A9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499" y="2822352"/>
            <a:ext cx="1346880" cy="1457887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AABA94-185B-48E6-A8D5-00D9FAE0B925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840" y="4259036"/>
            <a:ext cx="1309878" cy="150969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C714F2-B0E4-453F-9F62-0812D775441B}"/>
              </a:ext>
            </a:extLst>
          </p:cNvPr>
          <p:cNvSpPr txBox="1"/>
          <p:nvPr/>
        </p:nvSpPr>
        <p:spPr>
          <a:xfrm>
            <a:off x="381000" y="5968002"/>
            <a:ext cx="2598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Null-set, FDR&lt;0.05</a:t>
            </a:r>
          </a:p>
          <a:p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000" b="1" dirty="0" err="1">
                <a:solidFill>
                  <a:schemeClr val="bg1"/>
                </a:solidFill>
                <a:sym typeface="Wingdings" panose="05000000000000000000" pitchFamily="2" charset="2"/>
              </a:rPr>
              <a:t>dPSI</a:t>
            </a:r>
            <a:r>
              <a:rPr lang="en-US" sz="2000" b="1" dirty="0">
                <a:solidFill>
                  <a:schemeClr val="bg1"/>
                </a:solidFill>
                <a:sym typeface="Wingdings" panose="05000000000000000000" pitchFamily="2" charset="2"/>
              </a:rPr>
              <a:t>&gt;0.30, 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F07DF7-F9B0-4B10-9091-8A24C5FF93B1}"/>
              </a:ext>
            </a:extLst>
          </p:cNvPr>
          <p:cNvSpPr txBox="1"/>
          <p:nvPr/>
        </p:nvSpPr>
        <p:spPr>
          <a:xfrm rot="16200000">
            <a:off x="-458191" y="3142950"/>
            <a:ext cx="2152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Num.FDR</a:t>
            </a:r>
            <a:r>
              <a:rPr lang="en-US" sz="2000" dirty="0">
                <a:solidFill>
                  <a:schemeClr val="bg1"/>
                </a:solidFill>
              </a:rPr>
              <a:t>&lt;0.05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7FB5F5-5912-4D96-B7E9-58E5697CF82D}"/>
              </a:ext>
            </a:extLst>
          </p:cNvPr>
          <p:cNvCxnSpPr/>
          <p:nvPr/>
        </p:nvCxnSpPr>
        <p:spPr>
          <a:xfrm flipV="1">
            <a:off x="1313238" y="1295400"/>
            <a:ext cx="0" cy="422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E92C20-9BA0-4AF8-888B-A8CCE997A90D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Setting </a:t>
            </a:r>
            <a:r>
              <a:rPr lang="en-US" sz="3600" b="1" dirty="0" err="1">
                <a:solidFill>
                  <a:schemeClr val="bg1"/>
                </a:solidFill>
              </a:rPr>
              <a:t>dPSI</a:t>
            </a:r>
            <a:r>
              <a:rPr lang="en-US" sz="3600" b="1" dirty="0">
                <a:solidFill>
                  <a:schemeClr val="bg1"/>
                </a:solidFill>
              </a:rPr>
              <a:t> cutoff: same strategy as in the fibroblast study : null-set and consistency filter</a:t>
            </a:r>
          </a:p>
        </p:txBody>
      </p:sp>
    </p:spTree>
    <p:extLst>
      <p:ext uri="{BB962C8B-B14F-4D97-AF65-F5344CB8AC3E}">
        <p14:creationId xmlns:p14="http://schemas.microsoft.com/office/powerpoint/2010/main" val="6807518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232D6B-93DC-46FF-B330-A17542216DF0}"/>
              </a:ext>
            </a:extLst>
          </p:cNvPr>
          <p:cNvSpPr txBox="1"/>
          <p:nvPr/>
        </p:nvSpPr>
        <p:spPr>
          <a:xfrm>
            <a:off x="0" y="0"/>
            <a:ext cx="1211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Leafcutter gives largest number of DSG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E458B-D8ED-4E7E-9788-D15A2FF25861}"/>
              </a:ext>
            </a:extLst>
          </p:cNvPr>
          <p:cNvSpPr txBox="1"/>
          <p:nvPr/>
        </p:nvSpPr>
        <p:spPr>
          <a:xfrm>
            <a:off x="533400" y="6144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colored = genes that has splice isoform passed the filter.</a:t>
            </a:r>
            <a:endParaRPr lang="en-US" sz="11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55EB8-08F2-4455-B281-2F8A81DFAF8E}"/>
              </a:ext>
            </a:extLst>
          </p:cNvPr>
          <p:cNvSpPr txBox="1"/>
          <p:nvPr/>
        </p:nvSpPr>
        <p:spPr>
          <a:xfrm>
            <a:off x="1807964" y="838200"/>
            <a:ext cx="9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004nM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76F12-B1D7-487C-B427-54C53C843474}"/>
              </a:ext>
            </a:extLst>
          </p:cNvPr>
          <p:cNvSpPr txBox="1"/>
          <p:nvPr/>
        </p:nvSpPr>
        <p:spPr>
          <a:xfrm rot="16200000">
            <a:off x="90926" y="1686306"/>
            <a:ext cx="138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GM24468D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494833-0FFE-4724-847D-721FE541BDE4}"/>
              </a:ext>
            </a:extLst>
          </p:cNvPr>
          <p:cNvSpPr txBox="1"/>
          <p:nvPr/>
        </p:nvSpPr>
        <p:spPr>
          <a:xfrm rot="16200000">
            <a:off x="-32265" y="335038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HNDS006_01C2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BEBB4-EA3B-41AA-A446-B2869C3285A0}"/>
              </a:ext>
            </a:extLst>
          </p:cNvPr>
          <p:cNvSpPr txBox="1"/>
          <p:nvPr/>
        </p:nvSpPr>
        <p:spPr>
          <a:xfrm rot="16200000">
            <a:off x="34848" y="5093894"/>
            <a:ext cx="154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HNDS0030_01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5AED604-2C8F-449B-9D0E-2E480E4B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18" y="1207532"/>
            <a:ext cx="5804164" cy="49122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6CC5516-B876-4704-956C-CB550FE8D202}"/>
              </a:ext>
            </a:extLst>
          </p:cNvPr>
          <p:cNvSpPr txBox="1"/>
          <p:nvPr/>
        </p:nvSpPr>
        <p:spPr>
          <a:xfrm>
            <a:off x="3352800" y="868048"/>
            <a:ext cx="9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040nM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EC2A72-1F51-41F8-BFBC-F5BA7D5D3833}"/>
              </a:ext>
            </a:extLst>
          </p:cNvPr>
          <p:cNvSpPr txBox="1"/>
          <p:nvPr/>
        </p:nvSpPr>
        <p:spPr>
          <a:xfrm>
            <a:off x="4788908" y="868048"/>
            <a:ext cx="9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120nM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826E23-06FC-4832-BE2F-13EC88E5880B}"/>
              </a:ext>
            </a:extLst>
          </p:cNvPr>
          <p:cNvSpPr txBox="1"/>
          <p:nvPr/>
        </p:nvSpPr>
        <p:spPr>
          <a:xfrm>
            <a:off x="6160508" y="879716"/>
            <a:ext cx="92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400nM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C7E0B3-937C-460D-9AA6-1F46F663231C}"/>
              </a:ext>
            </a:extLst>
          </p:cNvPr>
          <p:cNvSpPr/>
          <p:nvPr/>
        </p:nvSpPr>
        <p:spPr>
          <a:xfrm>
            <a:off x="8148190" y="1228096"/>
            <a:ext cx="4267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Genes in Leafcutter, 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not in </a:t>
            </a:r>
            <a:r>
              <a:rPr lang="en-US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rMATS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or Majiq: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Most un-annotated, as in fibroblast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FE03F9-D354-418B-85A5-F69F85DCF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190" y="2362200"/>
            <a:ext cx="3490918" cy="30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34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304800" y="297180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GSE108094</a:t>
            </a:r>
          </a:p>
        </p:txBody>
      </p:sp>
    </p:spTree>
    <p:extLst>
      <p:ext uri="{BB962C8B-B14F-4D97-AF65-F5344CB8AC3E}">
        <p14:creationId xmlns:p14="http://schemas.microsoft.com/office/powerpoint/2010/main" val="1483191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B0488-9CAF-4F95-97DD-57283D37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368539"/>
            <a:ext cx="3514725" cy="3114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C85B03-757D-4597-9CF0-25E9A2C72BDE}"/>
              </a:ext>
            </a:extLst>
          </p:cNvPr>
          <p:cNvSpPr txBox="1"/>
          <p:nvPr/>
        </p:nvSpPr>
        <p:spPr>
          <a:xfrm>
            <a:off x="76200" y="0"/>
            <a:ext cx="11353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 4 SMA vs 4 ctrl (GSE108094) iPSC-MN lines, </a:t>
            </a:r>
            <a:r>
              <a:rPr lang="en-US" sz="3600" b="1" dirty="0" err="1">
                <a:solidFill>
                  <a:schemeClr val="bg1"/>
                </a:solidFill>
              </a:rPr>
              <a:t>dPSI</a:t>
            </a:r>
            <a:r>
              <a:rPr lang="en-US" sz="3600" b="1" dirty="0">
                <a:solidFill>
                  <a:schemeClr val="bg1"/>
                </a:solidFill>
              </a:rPr>
              <a:t> is 0.3, if SMN1 and SMN2 are pooled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43675-A985-4BB1-9454-594498B31D88}"/>
              </a:ext>
            </a:extLst>
          </p:cNvPr>
          <p:cNvSpPr txBox="1"/>
          <p:nvPr/>
        </p:nvSpPr>
        <p:spPr>
          <a:xfrm>
            <a:off x="8153398" y="4065742"/>
            <a:ext cx="327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rmats</a:t>
            </a:r>
            <a:r>
              <a:rPr lang="en-US" sz="2400" dirty="0">
                <a:solidFill>
                  <a:schemeClr val="bg1"/>
                </a:solidFill>
              </a:rPr>
              <a:t> leafcutter </a:t>
            </a:r>
            <a:r>
              <a:rPr lang="en-US" sz="2400" dirty="0" err="1">
                <a:solidFill>
                  <a:schemeClr val="bg1"/>
                </a:solidFill>
              </a:rPr>
              <a:t>majiq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1F02D-C4CB-4427-A402-CEB3448AD219}"/>
              </a:ext>
            </a:extLst>
          </p:cNvPr>
          <p:cNvSpPr txBox="1"/>
          <p:nvPr/>
        </p:nvSpPr>
        <p:spPr>
          <a:xfrm>
            <a:off x="741664" y="5936734"/>
            <a:ext cx="1082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en-US" sz="2400" dirty="0">
                <a:solidFill>
                  <a:schemeClr val="bg1"/>
                </a:solidFill>
              </a:rPr>
              <a:t>How come leafcutter has similar </a:t>
            </a:r>
            <a:r>
              <a:rPr lang="en-US" sz="2400" dirty="0" err="1">
                <a:solidFill>
                  <a:schemeClr val="bg1"/>
                </a:solidFill>
              </a:rPr>
              <a:t>dPSI</a:t>
            </a:r>
            <a:r>
              <a:rPr lang="en-US" sz="2400" dirty="0">
                <a:solidFill>
                  <a:schemeClr val="bg1"/>
                </a:solidFill>
              </a:rPr>
              <a:t> then the other two? (not investigated yet)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BCDA3-0329-4E67-A132-1A2503C9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2214423"/>
            <a:ext cx="6023530" cy="9334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3508C8-B4C0-4434-B599-EAD0407D11E8}"/>
              </a:ext>
            </a:extLst>
          </p:cNvPr>
          <p:cNvSpPr/>
          <p:nvPr/>
        </p:nvSpPr>
        <p:spPr>
          <a:xfrm>
            <a:off x="741664" y="4815323"/>
            <a:ext cx="1036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 Low 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dPSI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 due to low &lt;</a:t>
            </a:r>
            <a:r>
              <a:rPr lang="en-US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PSI_control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&gt;: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	</a:t>
            </a:r>
            <a:r>
              <a:rPr lang="en-US" i="1" dirty="0">
                <a:solidFill>
                  <a:schemeClr val="bg1"/>
                </a:solidFill>
              </a:rPr>
              <a:t>Beware that control’s  SMN1 and SMN2 are all mapped to SMN2 locus. </a:t>
            </a:r>
          </a:p>
          <a:p>
            <a:r>
              <a:rPr lang="en-US" i="1" dirty="0">
                <a:solidFill>
                  <a:schemeClr val="bg1"/>
                </a:solidFill>
              </a:rPr>
              <a:t>                 This can generate artifact on </a:t>
            </a:r>
            <a:r>
              <a:rPr lang="en-US" i="1" dirty="0" err="1">
                <a:solidFill>
                  <a:schemeClr val="bg1"/>
                </a:solidFill>
              </a:rPr>
              <a:t>avePSI_control</a:t>
            </a:r>
            <a:r>
              <a:rPr lang="en-US" i="1" dirty="0">
                <a:solidFill>
                  <a:schemeClr val="bg1"/>
                </a:solidFill>
              </a:rPr>
              <a:t> value.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DB101-6F58-40F9-920A-3CF2F99B81C8}"/>
              </a:ext>
            </a:extLst>
          </p:cNvPr>
          <p:cNvSpPr txBox="1"/>
          <p:nvPr/>
        </p:nvSpPr>
        <p:spPr>
          <a:xfrm>
            <a:off x="8996362" y="1204640"/>
            <a:ext cx="1219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SMN2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C171A1-6CFF-45FE-8FF4-6A424A7EF7E3}"/>
              </a:ext>
            </a:extLst>
          </p:cNvPr>
          <p:cNvSpPr/>
          <p:nvPr/>
        </p:nvSpPr>
        <p:spPr>
          <a:xfrm>
            <a:off x="762000" y="4363739"/>
            <a:ext cx="1036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 &lt;PSI_SMA&gt; is similar to TST11451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F52A8E-8F07-440D-A7CD-F2A8826E623D}"/>
              </a:ext>
            </a:extLst>
          </p:cNvPr>
          <p:cNvSpPr/>
          <p:nvPr/>
        </p:nvSpPr>
        <p:spPr>
          <a:xfrm>
            <a:off x="3064430" y="2228036"/>
            <a:ext cx="3733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Ave(PSI_SMA)         Ave(</a:t>
            </a:r>
            <a:r>
              <a:rPr lang="en-US" dirty="0" err="1">
                <a:sym typeface="Wingdings" panose="05000000000000000000" pitchFamily="2" charset="2"/>
              </a:rPr>
              <a:t>PSI_control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6522037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F9EA71-9FF1-451C-9A94-4D349F8B12E3}"/>
              </a:ext>
            </a:extLst>
          </p:cNvPr>
          <p:cNvSpPr txBox="1"/>
          <p:nvPr/>
        </p:nvSpPr>
        <p:spPr>
          <a:xfrm>
            <a:off x="76200" y="0"/>
            <a:ext cx="1135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4 SMA vs 4 ctrl iPSC-MN showed 811 total DSGs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91E3D-64F1-4EC1-A3EA-0C6E5B70F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71600"/>
            <a:ext cx="4657725" cy="4638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E8ED86-B45E-40BB-9045-35872E0268D8}"/>
              </a:ext>
            </a:extLst>
          </p:cNvPr>
          <p:cNvSpPr txBox="1"/>
          <p:nvPr/>
        </p:nvSpPr>
        <p:spPr>
          <a:xfrm>
            <a:off x="5727700" y="2286000"/>
            <a:ext cx="6388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rMATS</a:t>
            </a:r>
            <a:r>
              <a:rPr lang="en-US" sz="2000" dirty="0">
                <a:solidFill>
                  <a:schemeClr val="bg1"/>
                </a:solidFill>
              </a:rPr>
              <a:t>: FDR&lt;0.05, 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&gt; 0.25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(from null set, 0.30 is also OK)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Leafcutter: FDR&lt;0.05, 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 &gt; 0.20 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(from null set)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Majiq: P(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) &gt; 0.90, E(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)&gt;0.30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(from </a:t>
            </a:r>
            <a:r>
              <a:rPr lang="en-US" sz="2000" dirty="0" err="1">
                <a:solidFill>
                  <a:schemeClr val="bg1"/>
                </a:solidFill>
              </a:rPr>
              <a:t>rMATS</a:t>
            </a:r>
            <a:r>
              <a:rPr lang="en-US" sz="2000" dirty="0">
                <a:solidFill>
                  <a:schemeClr val="bg1"/>
                </a:solidFill>
              </a:rPr>
              <a:t>, but haven’t calculated 0.25)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                (SMN2 is excluded from Majiq, due to </a:t>
            </a:r>
            <a:r>
              <a:rPr lang="en-US" sz="2000" dirty="0" err="1">
                <a:solidFill>
                  <a:schemeClr val="bg1"/>
                </a:solidFill>
              </a:rPr>
              <a:t>dPSI</a:t>
            </a:r>
            <a:r>
              <a:rPr lang="en-US" sz="2000" dirty="0">
                <a:solidFill>
                  <a:schemeClr val="bg1"/>
                </a:solidFill>
              </a:rPr>
              <a:t>=0.28)</a:t>
            </a:r>
          </a:p>
        </p:txBody>
      </p:sp>
    </p:spTree>
    <p:extLst>
      <p:ext uri="{BB962C8B-B14F-4D97-AF65-F5344CB8AC3E}">
        <p14:creationId xmlns:p14="http://schemas.microsoft.com/office/powerpoint/2010/main" val="6169754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107532</TotalTime>
  <Words>5782</Words>
  <Application>Microsoft Office PowerPoint</Application>
  <PresentationFormat>Widescreen</PresentationFormat>
  <Paragraphs>985</Paragraphs>
  <Slides>100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</vt:lpstr>
      <vt:lpstr>Arial Narrow</vt:lpstr>
      <vt:lpstr>Calibri</vt:lpstr>
      <vt:lpstr>Gill Sans Nova Cond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iPS-MN samples prepared for RNA-seq (for internal benchmarking of Risdiplam)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 Huh</dc:creator>
  <cp:lastModifiedBy>Dann Huh</cp:lastModifiedBy>
  <cp:revision>2196</cp:revision>
  <dcterms:created xsi:type="dcterms:W3CDTF">2006-08-16T00:00:00Z</dcterms:created>
  <dcterms:modified xsi:type="dcterms:W3CDTF">2021-05-19T14:02:21Z</dcterms:modified>
</cp:coreProperties>
</file>